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0"/>
  </p:notesMasterIdLst>
  <p:sldIdLst>
    <p:sldId id="256" r:id="rId5"/>
    <p:sldId id="257" r:id="rId6"/>
    <p:sldId id="258" r:id="rId7"/>
    <p:sldId id="259" r:id="rId8"/>
    <p:sldId id="261" r:id="rId9"/>
    <p:sldId id="262" r:id="rId10"/>
    <p:sldId id="264" r:id="rId11"/>
    <p:sldId id="277" r:id="rId12"/>
    <p:sldId id="268" r:id="rId13"/>
    <p:sldId id="269" r:id="rId14"/>
    <p:sldId id="278" r:id="rId15"/>
    <p:sldId id="270" r:id="rId16"/>
    <p:sldId id="271" r:id="rId17"/>
    <p:sldId id="272" r:id="rId18"/>
    <p:sldId id="273" r:id="rId19"/>
  </p:sldIdLst>
  <p:sldSz cx="9144000" cy="5143500" type="screen16x9"/>
  <p:notesSz cx="6858000" cy="9144000"/>
  <p:embeddedFontLst>
    <p:embeddedFont>
      <p:font typeface="Century Gothic" panose="020B0502020202020204" pitchFamily="34" charset="0"/>
      <p:regular r:id="rId21"/>
      <p:bold r:id="rId22"/>
      <p:italic r:id="rId23"/>
      <p:boldItalic r:id="rId24"/>
    </p:embeddedFont>
    <p:embeddedFont>
      <p:font typeface="Sue Ellen Francisco" panose="020B060402020202020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ievj6skjAztHPPLY2Fv3hYaDdht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a:srgbClr val="339933"/>
    <a:srgbClr val="99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54" autoAdjust="0"/>
    <p:restoredTop sz="94660"/>
  </p:normalViewPr>
  <p:slideViewPr>
    <p:cSldViewPr snapToGrid="0">
      <p:cViewPr varScale="1">
        <p:scale>
          <a:sx n="87" d="100"/>
          <a:sy n="87" d="100"/>
        </p:scale>
        <p:origin x="732" y="72"/>
      </p:cViewPr>
      <p:guideLst>
        <p:guide orient="horz" pos="1620"/>
        <p:guide pos="2880"/>
      </p:guideLst>
    </p:cSldViewPr>
  </p:slideViewPr>
  <p:notesTextViewPr>
    <p:cViewPr>
      <p:scale>
        <a:sx n="1" d="1"/>
        <a:sy n="1" d="1"/>
      </p:scale>
      <p:origin x="0" y="0"/>
    </p:cViewPr>
  </p:notesTextViewPr>
  <p:sorterViewPr>
    <p:cViewPr>
      <p:scale>
        <a:sx n="100" d="100"/>
        <a:sy n="100" d="100"/>
      </p:scale>
      <p:origin x="0" y="-23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064306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781355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9" name="Google Shape;30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8" name="Google Shape;33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2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2.xml"/><Relationship Id="rId3" Type="http://schemas.openxmlformats.org/officeDocument/2006/relationships/slide" Target="slide3.xml"/><Relationship Id="rId7" Type="http://schemas.openxmlformats.org/officeDocument/2006/relationships/slide" Target="slide6.xml"/><Relationship Id="rId12" Type="http://schemas.openxmlformats.org/officeDocument/2006/relationships/slide" Target="slide14.xml"/><Relationship Id="rId2" Type="http://schemas.openxmlformats.org/officeDocument/2006/relationships/notesSlide" Target="../notesSlides/notesSlide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5.xml"/><Relationship Id="rId11" Type="http://schemas.openxmlformats.org/officeDocument/2006/relationships/slide" Target="slide11.xml"/><Relationship Id="rId5" Type="http://schemas.openxmlformats.org/officeDocument/2006/relationships/slide" Target="slide8.xml"/><Relationship Id="rId15" Type="http://schemas.openxmlformats.org/officeDocument/2006/relationships/image" Target="../media/image1.png"/><Relationship Id="rId10" Type="http://schemas.openxmlformats.org/officeDocument/2006/relationships/slide" Target="slide15.xml"/><Relationship Id="rId4" Type="http://schemas.openxmlformats.org/officeDocument/2006/relationships/slide" Target="slide4.xml"/><Relationship Id="rId9" Type="http://schemas.openxmlformats.org/officeDocument/2006/relationships/slide" Target="slide12.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westnorthants.gov.uk/education-health-and-care-ehc-plans-process-and-assessment/education-health-and-care-ehc-plan"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www.barbyceprimary.org.uk/key-information/policies"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 Target="slide2.xml"/><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iassnorthants.co.uk/" TargetMode="External"/><Relationship Id="rId5" Type="http://schemas.openxmlformats.org/officeDocument/2006/relationships/image" Target="../media/image5.png"/><Relationship Id="rId4" Type="http://schemas.openxmlformats.org/officeDocument/2006/relationships/hyperlink" Target="https://www.westnorthants.gov.uk/local-offer" TargetMode="Externa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accent1">
                  <a:lumMod val="75000"/>
                </a:schemeClr>
              </a:solidFill>
              <a:latin typeface="Arial"/>
              <a:ea typeface="Arial"/>
              <a:cs typeface="Arial"/>
              <a:sym typeface="Arial"/>
            </a:endParaRPr>
          </a:p>
        </p:txBody>
      </p:sp>
      <p:sp>
        <p:nvSpPr>
          <p:cNvPr id="55" name="Google Shape;55;p1"/>
          <p:cNvSpPr txBox="1"/>
          <p:nvPr/>
        </p:nvSpPr>
        <p:spPr>
          <a:xfrm>
            <a:off x="919598" y="337344"/>
            <a:ext cx="7940938" cy="4462730"/>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3200"/>
              <a:buFont typeface="Arial"/>
              <a:buNone/>
            </a:pPr>
            <a:endParaRPr lang="en-US"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lang="en-US" sz="3200" dirty="0"/>
          </a:p>
          <a:p>
            <a:pPr marL="457200" marR="0" lvl="0" indent="0" algn="ctr" rtl="0">
              <a:lnSpc>
                <a:spcPct val="100000"/>
              </a:lnSpc>
              <a:spcBef>
                <a:spcPts val="0"/>
              </a:spcBef>
              <a:spcAft>
                <a:spcPts val="0"/>
              </a:spcAft>
              <a:buClr>
                <a:srgbClr val="000000"/>
              </a:buClr>
              <a:buSzPts val="3200"/>
              <a:buFont typeface="Arial"/>
              <a:buNone/>
            </a:pPr>
            <a:endParaRPr lang="en-US" sz="3200" dirty="0"/>
          </a:p>
          <a:p>
            <a:pPr marL="457200" marR="0" lvl="0" indent="0" algn="ctr" rtl="0">
              <a:lnSpc>
                <a:spcPct val="100000"/>
              </a:lnSpc>
              <a:spcBef>
                <a:spcPts val="0"/>
              </a:spcBef>
              <a:spcAft>
                <a:spcPts val="0"/>
              </a:spcAft>
              <a:buClr>
                <a:srgbClr val="000000"/>
              </a:buClr>
              <a:buSzPts val="3200"/>
              <a:buFont typeface="Arial"/>
              <a:buNone/>
            </a:pPr>
            <a:endParaRPr lang="en-US" sz="3200" dirty="0"/>
          </a:p>
          <a:p>
            <a:pPr marL="457200" marR="0" lvl="0" indent="0" algn="ctr" rtl="0">
              <a:lnSpc>
                <a:spcPct val="100000"/>
              </a:lnSpc>
              <a:spcBef>
                <a:spcPts val="0"/>
              </a:spcBef>
              <a:spcAft>
                <a:spcPts val="0"/>
              </a:spcAft>
              <a:buClr>
                <a:srgbClr val="000000"/>
              </a:buClr>
              <a:buSzPts val="3200"/>
              <a:buFont typeface="Arial"/>
              <a:buNone/>
            </a:pPr>
            <a:r>
              <a:rPr lang="en-US" sz="2400" b="0" i="0" u="none" strike="noStrike" cap="none" dirty="0">
                <a:solidFill>
                  <a:srgbClr val="000000"/>
                </a:solidFill>
                <a:latin typeface="Arial"/>
                <a:ea typeface="Arial"/>
                <a:cs typeface="Arial"/>
                <a:sym typeface="Arial"/>
              </a:rPr>
              <a:t>Barby C of E Primary </a:t>
            </a:r>
            <a:r>
              <a:rPr lang="en-US" sz="2400" dirty="0"/>
              <a:t>Sc</a:t>
            </a:r>
            <a:r>
              <a:rPr lang="en-US" sz="2400" b="0" i="0" u="none" strike="noStrike" cap="none" dirty="0">
                <a:solidFill>
                  <a:srgbClr val="000000"/>
                </a:solidFill>
                <a:latin typeface="Arial"/>
                <a:ea typeface="Arial"/>
                <a:cs typeface="Arial"/>
                <a:sym typeface="Arial"/>
              </a:rPr>
              <a:t>hool</a:t>
            </a:r>
            <a:endParaRPr sz="1100" dirty="0"/>
          </a:p>
          <a:p>
            <a:pPr marL="457200" marR="0" lvl="0" indent="0" algn="ctr" rtl="0">
              <a:lnSpc>
                <a:spcPct val="100000"/>
              </a:lnSpc>
              <a:spcBef>
                <a:spcPts val="0"/>
              </a:spcBef>
              <a:spcAft>
                <a:spcPts val="0"/>
              </a:spcAft>
              <a:buClr>
                <a:srgbClr val="000000"/>
              </a:buClr>
              <a:buSzPts val="3200"/>
              <a:buFont typeface="Arial"/>
              <a:buNone/>
            </a:pPr>
            <a:endParaRPr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r>
              <a:rPr lang="en-US" sz="2400" b="1" i="0" u="none" strike="noStrike" cap="none" dirty="0">
                <a:solidFill>
                  <a:schemeClr val="accent1">
                    <a:lumMod val="50000"/>
                  </a:schemeClr>
                </a:solidFill>
                <a:latin typeface="Arial"/>
                <a:ea typeface="Arial"/>
                <a:cs typeface="Arial"/>
                <a:sym typeface="Arial"/>
              </a:rPr>
              <a:t>SEND</a:t>
            </a:r>
            <a:r>
              <a:rPr lang="en-US" sz="2400" b="0" i="0" u="none" strike="noStrike" cap="none" dirty="0">
                <a:solidFill>
                  <a:srgbClr val="000000"/>
                </a:solidFill>
                <a:latin typeface="Arial"/>
                <a:ea typeface="Arial"/>
                <a:cs typeface="Arial"/>
                <a:sym typeface="Arial"/>
              </a:rPr>
              <a:t> Information Report</a:t>
            </a:r>
            <a:endParaRPr sz="1100" dirty="0"/>
          </a:p>
          <a:p>
            <a:pPr marL="457200" marR="0" lvl="0" indent="0" algn="ctr" rtl="0">
              <a:lnSpc>
                <a:spcPct val="100000"/>
              </a:lnSpc>
              <a:spcBef>
                <a:spcPts val="0"/>
              </a:spcBef>
              <a:spcAft>
                <a:spcPts val="0"/>
              </a:spcAft>
              <a:buClr>
                <a:srgbClr val="000000"/>
              </a:buClr>
              <a:buSzPts val="3200"/>
              <a:buFont typeface="Arial"/>
              <a:buNone/>
            </a:pPr>
            <a:endParaRPr sz="1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r>
              <a:rPr lang="en-US" sz="2400" dirty="0"/>
              <a:t>September</a:t>
            </a:r>
            <a:r>
              <a:rPr lang="en-US" sz="2400" b="0" i="0" u="none" strike="noStrike" cap="none" dirty="0">
                <a:solidFill>
                  <a:srgbClr val="000000"/>
                </a:solidFill>
                <a:latin typeface="Arial"/>
                <a:ea typeface="Arial"/>
                <a:cs typeface="Arial"/>
                <a:sym typeface="Arial"/>
              </a:rPr>
              <a:t> </a:t>
            </a:r>
            <a:r>
              <a:rPr lang="en-US" sz="2400" dirty="0"/>
              <a:t>2026</a:t>
            </a:r>
            <a:endParaRPr lang="en-US" sz="2400" b="0" i="0" u="none" strike="noStrike" cap="none" dirty="0">
              <a:solidFill>
                <a:srgbClr val="000000"/>
              </a:solidFill>
              <a:latin typeface="Arial"/>
              <a:ea typeface="Arial"/>
              <a:cs typeface="Arial"/>
            </a:endParaRPr>
          </a:p>
          <a:p>
            <a:pPr marL="457200" marR="0" lvl="0" indent="0" algn="ctr" rtl="0">
              <a:lnSpc>
                <a:spcPct val="100000"/>
              </a:lnSpc>
              <a:spcBef>
                <a:spcPts val="0"/>
              </a:spcBef>
              <a:spcAft>
                <a:spcPts val="0"/>
              </a:spcAft>
              <a:buClr>
                <a:srgbClr val="000000"/>
              </a:buClr>
              <a:buSzPts val="3200"/>
              <a:buFont typeface="Arial"/>
              <a:buNone/>
            </a:pPr>
            <a:endParaRPr lang="en-US" sz="2400" dirty="0">
              <a:ea typeface="Sue Ellen Francisco"/>
            </a:endParaRPr>
          </a:p>
          <a:p>
            <a:pPr marL="457200" marR="0" lvl="0" indent="0" algn="ctr" rtl="0">
              <a:lnSpc>
                <a:spcPct val="100000"/>
              </a:lnSpc>
              <a:spcBef>
                <a:spcPts val="0"/>
              </a:spcBef>
              <a:spcAft>
                <a:spcPts val="0"/>
              </a:spcAft>
              <a:buClr>
                <a:srgbClr val="000000"/>
              </a:buClr>
              <a:buSzPts val="3200"/>
              <a:buFont typeface="Arial"/>
              <a:buNone/>
            </a:pPr>
            <a:endParaRPr sz="2800" b="0" i="0" u="none" strike="noStrike" cap="none" dirty="0">
              <a:solidFill>
                <a:srgbClr val="000000"/>
              </a:solidFill>
              <a:latin typeface="Sue Ellen Francisco"/>
              <a:ea typeface="Sue Ellen Francisco"/>
              <a:cs typeface="Sue Ellen Francisco"/>
              <a:sym typeface="Sue Ellen Francisco"/>
            </a:endParaRPr>
          </a:p>
        </p:txBody>
      </p:sp>
      <p:pic>
        <p:nvPicPr>
          <p:cNvPr id="3" name="Picture 2">
            <a:extLst>
              <a:ext uri="{FF2B5EF4-FFF2-40B4-BE49-F238E27FC236}">
                <a16:creationId xmlns:a16="http://schemas.microsoft.com/office/drawing/2014/main" id="{9F4E0FAE-16C6-98AA-DC52-A205CCB927E7}"/>
              </a:ext>
            </a:extLst>
          </p:cNvPr>
          <p:cNvPicPr>
            <a:picLocks noChangeAspect="1"/>
          </p:cNvPicPr>
          <p:nvPr/>
        </p:nvPicPr>
        <p:blipFill>
          <a:blip r:embed="rId3"/>
          <a:stretch>
            <a:fillRect/>
          </a:stretch>
        </p:blipFill>
        <p:spPr>
          <a:xfrm>
            <a:off x="4207100" y="515019"/>
            <a:ext cx="1755401" cy="1755401"/>
          </a:xfrm>
          <a:prstGeom prst="rect">
            <a:avLst/>
          </a:prstGeom>
        </p:spPr>
      </p:pic>
      <p:pic>
        <p:nvPicPr>
          <p:cNvPr id="4" name="Picture 3">
            <a:extLst>
              <a:ext uri="{FF2B5EF4-FFF2-40B4-BE49-F238E27FC236}">
                <a16:creationId xmlns:a16="http://schemas.microsoft.com/office/drawing/2014/main" id="{5031EEC9-1CE9-2EE2-3302-D70A8D4E543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56216" y="3966710"/>
            <a:ext cx="3106471" cy="821968"/>
          </a:xfrm>
          <a:prstGeom prst="rect">
            <a:avLst/>
          </a:prstGeom>
        </p:spPr>
      </p:pic>
      <p:pic>
        <p:nvPicPr>
          <p:cNvPr id="5" name="Picture 4">
            <a:extLst>
              <a:ext uri="{FF2B5EF4-FFF2-40B4-BE49-F238E27FC236}">
                <a16:creationId xmlns:a16="http://schemas.microsoft.com/office/drawing/2014/main" id="{DD9253CA-3CB5-A4CA-F835-5A13C00B08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flipH="1">
            <a:off x="1353950" y="3966710"/>
            <a:ext cx="3106471" cy="8219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2"/>
          <p:cNvSpPr txBox="1"/>
          <p:nvPr/>
        </p:nvSpPr>
        <p:spPr>
          <a:xfrm>
            <a:off x="741405" y="150456"/>
            <a:ext cx="8091699" cy="4893617"/>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Barby CE Primary supports learners with </a:t>
            </a:r>
            <a:br>
              <a:rPr lang="en-US" sz="1800" b="0" i="0" u="none" strike="noStrike" cap="none" dirty="0">
                <a:solidFill>
                  <a:srgbClr val="006699"/>
                </a:solidFill>
                <a:latin typeface="Calibri" panose="020F0502020204030204" pitchFamily="34" charset="0"/>
                <a:cs typeface="Calibri" panose="020F0502020204030204" pitchFamily="34" charset="0"/>
                <a:sym typeface="Arial"/>
              </a:rPr>
            </a:br>
            <a:r>
              <a:rPr lang="en-US" sz="1800" b="0" i="0" u="none" strike="noStrike" cap="none" dirty="0">
                <a:solidFill>
                  <a:srgbClr val="006699"/>
                </a:solidFill>
                <a:latin typeface="Calibri" panose="020F0502020204030204" pitchFamily="34" charset="0"/>
                <a:cs typeface="Calibri" panose="020F0502020204030204" pitchFamily="34" charset="0"/>
                <a:sym typeface="Arial"/>
              </a:rPr>
              <a:t>Special  Educational Needs and Disabilities (SEND)</a:t>
            </a:r>
          </a:p>
          <a:p>
            <a:pPr marL="457200" marR="0" lvl="0" indent="0" algn="ctr" rtl="0">
              <a:lnSpc>
                <a:spcPct val="100000"/>
              </a:lnSpc>
              <a:spcBef>
                <a:spcPts val="0"/>
              </a:spcBef>
              <a:spcAft>
                <a:spcPts val="0"/>
              </a:spcAft>
              <a:buClr>
                <a:srgbClr val="000000"/>
              </a:buClr>
              <a:buSzPts val="1800"/>
              <a:buFont typeface="Arial"/>
              <a:buNone/>
            </a:pPr>
            <a:endParaRPr lang="en-US" sz="1800" dirty="0">
              <a:solidFill>
                <a:srgbClr val="006699"/>
              </a:solidFill>
            </a:endParaRPr>
          </a:p>
          <a:p>
            <a:pPr marL="457200" marR="0" lvl="0" indent="0" algn="ctr" rtl="0">
              <a:lnSpc>
                <a:spcPct val="100000"/>
              </a:lnSpc>
              <a:spcBef>
                <a:spcPts val="0"/>
              </a:spcBef>
              <a:spcAft>
                <a:spcPts val="0"/>
              </a:spcAft>
              <a:buClr>
                <a:srgbClr val="000000"/>
              </a:buClr>
              <a:buSzPts val="1800"/>
              <a:buFont typeface="Arial"/>
              <a:buNone/>
            </a:pPr>
            <a:endParaRPr dirty="0">
              <a:solidFill>
                <a:srgbClr val="006699"/>
              </a:solidFil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64" name="Google Shape;64;p2"/>
          <p:cNvSpPr/>
          <p:nvPr/>
        </p:nvSpPr>
        <p:spPr>
          <a:xfrm>
            <a:off x="1045015" y="905256"/>
            <a:ext cx="7635240" cy="748319"/>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A school’s provision for SEND is defined as support which is additional to or different from that which is available to all students. This document is intended to give you information regarding the ways in which we ensure that children with SEND are educated, wherever possible, in an inclusive environment to enable each pupil to reach his or her full potential. It may not list every skill, resource and strategy we deploy in order to achieve this as these are continually developed and refined to meet the changing requirements for individual pupils.</a:t>
            </a:r>
            <a:endParaRPr sz="1000" b="0" i="0" u="none" strike="noStrike" cap="none" dirty="0">
              <a:solidFill>
                <a:schemeClr val="lt1"/>
              </a:solidFill>
              <a:latin typeface="Calibri" panose="020F0502020204030204" pitchFamily="34" charset="0"/>
              <a:ea typeface="Calibri"/>
              <a:cs typeface="Calibri" panose="020F0502020204030204" pitchFamily="34" charset="0"/>
              <a:sym typeface="Calibri"/>
            </a:endParaRPr>
          </a:p>
          <a:p>
            <a:pPr marL="0" marR="0" lvl="0" indent="0" algn="l" rtl="0">
              <a:lnSpc>
                <a:spcPct val="100000"/>
              </a:lnSpc>
              <a:spcBef>
                <a:spcPts val="0"/>
              </a:spcBef>
              <a:spcAft>
                <a:spcPts val="0"/>
              </a:spcAft>
              <a:buNone/>
            </a:pPr>
            <a:endParaRPr sz="1200" b="0" i="0" u="none" strike="noStrike" cap="none" dirty="0">
              <a:solidFill>
                <a:schemeClr val="lt1"/>
              </a:solidFill>
              <a:latin typeface="Arial"/>
              <a:ea typeface="Arial"/>
              <a:cs typeface="Arial"/>
              <a:sym typeface="Arial"/>
            </a:endParaRPr>
          </a:p>
        </p:txBody>
      </p:sp>
      <p:graphicFrame>
        <p:nvGraphicFramePr>
          <p:cNvPr id="2" name="Table 1"/>
          <p:cNvGraphicFramePr>
            <a:graphicFrameLocks noGrp="1"/>
          </p:cNvGraphicFramePr>
          <p:nvPr>
            <p:extLst>
              <p:ext uri="{D42A27DB-BD31-4B8C-83A1-F6EECF244321}">
                <p14:modId xmlns:p14="http://schemas.microsoft.com/office/powerpoint/2010/main" val="2097371458"/>
              </p:ext>
            </p:extLst>
          </p:nvPr>
        </p:nvGraphicFramePr>
        <p:xfrm>
          <a:off x="1143250" y="1723332"/>
          <a:ext cx="7452000" cy="2649691"/>
        </p:xfrm>
        <a:graphic>
          <a:graphicData uri="http://schemas.openxmlformats.org/drawingml/2006/table">
            <a:tbl>
              <a:tblPr firstRow="1" bandRow="1">
                <a:tableStyleId>{5C22544A-7EE6-4342-B048-85BDC9FD1C3A}</a:tableStyleId>
              </a:tblPr>
              <a:tblGrid>
                <a:gridCol w="1863000">
                  <a:extLst>
                    <a:ext uri="{9D8B030D-6E8A-4147-A177-3AD203B41FA5}">
                      <a16:colId xmlns:a16="http://schemas.microsoft.com/office/drawing/2014/main" val="2270498497"/>
                    </a:ext>
                  </a:extLst>
                </a:gridCol>
                <a:gridCol w="1863000">
                  <a:extLst>
                    <a:ext uri="{9D8B030D-6E8A-4147-A177-3AD203B41FA5}">
                      <a16:colId xmlns:a16="http://schemas.microsoft.com/office/drawing/2014/main" val="3126028469"/>
                    </a:ext>
                  </a:extLst>
                </a:gridCol>
                <a:gridCol w="1863000">
                  <a:extLst>
                    <a:ext uri="{9D8B030D-6E8A-4147-A177-3AD203B41FA5}">
                      <a16:colId xmlns:a16="http://schemas.microsoft.com/office/drawing/2014/main" val="3193834087"/>
                    </a:ext>
                  </a:extLst>
                </a:gridCol>
                <a:gridCol w="1863000">
                  <a:extLst>
                    <a:ext uri="{9D8B030D-6E8A-4147-A177-3AD203B41FA5}">
                      <a16:colId xmlns:a16="http://schemas.microsoft.com/office/drawing/2014/main" val="3349627686"/>
                    </a:ext>
                  </a:extLst>
                </a:gridCol>
              </a:tblGrid>
              <a:tr h="643902">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dirty="0">
                          <a:solidFill>
                            <a:srgbClr val="006699"/>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How does Barby School recognise a child with Special Educational needs?</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i="0" u="none" strike="noStrike" cap="none" dirty="0">
                          <a:solidFill>
                            <a:srgbClr val="006699"/>
                          </a:solidFill>
                          <a:latin typeface="Calibri" panose="020F0502020204030204" pitchFamily="34" charset="0"/>
                          <a:ea typeface="+mn-ea"/>
                          <a:cs typeface="Calibri" panose="020F0502020204030204" pitchFamily="34" charset="0"/>
                          <a:sym typeface="Arial"/>
                          <a:hlinkClick r:id="rId4" action="ppaction://hlinksldjump">
                            <a:extLst>
                              <a:ext uri="{A12FA001-AC4F-418D-AE19-62706E023703}">
                                <ahyp:hlinkClr xmlns:ahyp="http://schemas.microsoft.com/office/drawing/2018/hyperlinkcolor" val="tx"/>
                              </a:ext>
                            </a:extLst>
                          </a:hlinkClick>
                        </a:rPr>
                        <a:t>What types of Special Educational needs does the school provide for?</a:t>
                      </a:r>
                      <a:endParaRPr lang="en-GB" sz="1000" b="0" i="0" u="none" strike="noStrike" cap="none" dirty="0">
                        <a:solidFill>
                          <a:srgbClr val="006699"/>
                        </a:solidFill>
                        <a:latin typeface="Calibri" panose="020F0502020204030204" pitchFamily="34" charset="0"/>
                        <a:ea typeface="+mn-ea"/>
                        <a:cs typeface="Calibri" panose="020F0502020204030204" pitchFamily="34" charset="0"/>
                        <a:sym typeface="Arial"/>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dirty="0">
                          <a:solidFill>
                            <a:srgbClr val="006699"/>
                          </a:solidFill>
                          <a:latin typeface="Calibri" panose="020F0502020204030204" pitchFamily="34" charset="0"/>
                          <a:cs typeface="Calibri" panose="020F0502020204030204" pitchFamily="34" charset="0"/>
                          <a:hlinkClick r:id="rId5" action="ppaction://hlinksldjump">
                            <a:extLst>
                              <a:ext uri="{A12FA001-AC4F-418D-AE19-62706E023703}">
                                <ahyp:hlinkClr xmlns:ahyp="http://schemas.microsoft.com/office/drawing/2018/hyperlinkcolor" val="tx"/>
                              </a:ext>
                            </a:extLst>
                          </a:hlinkClick>
                        </a:rPr>
                        <a:t>What are the different types of support available for children with SEND?</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i="0" u="none" strike="noStrike" cap="none" baseline="0" dirty="0">
                          <a:solidFill>
                            <a:srgbClr val="006699"/>
                          </a:solidFill>
                          <a:latin typeface="Calibri" panose="020F0502020204030204" pitchFamily="34" charset="0"/>
                          <a:ea typeface="+mn-ea"/>
                          <a:cs typeface="Calibri" panose="020F0502020204030204" pitchFamily="34" charset="0"/>
                          <a:sym typeface="Arial"/>
                          <a:hlinkClick r:id="rId6" action="ppaction://hlinksldjump">
                            <a:extLst>
                              <a:ext uri="{A12FA001-AC4F-418D-AE19-62706E023703}">
                                <ahyp:hlinkClr xmlns:ahyp="http://schemas.microsoft.com/office/drawing/2018/hyperlinkcolor" val="tx"/>
                              </a:ext>
                            </a:extLst>
                          </a:hlinkClick>
                        </a:rPr>
                        <a:t>What opportunities are there for children to be involved in their own learning? </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extLst>
                  <a:ext uri="{0D108BD9-81ED-4DB2-BD59-A6C34878D82A}">
                    <a16:rowId xmlns:a16="http://schemas.microsoft.com/office/drawing/2014/main" val="2826950447"/>
                  </a:ext>
                </a:extLst>
              </a:tr>
              <a:tr h="652367">
                <a:tc>
                  <a:txBody>
                    <a:bodyPr/>
                    <a:lstStyle/>
                    <a:p>
                      <a:pPr algn="ctr"/>
                      <a:r>
                        <a:rPr lang="en-GB" sz="1000" b="0" dirty="0">
                          <a:solidFill>
                            <a:srgbClr val="006699"/>
                          </a:solidFill>
                          <a:latin typeface="Calibri" panose="020F0502020204030204" pitchFamily="34" charset="0"/>
                          <a:cs typeface="Calibri" panose="020F0502020204030204" pitchFamily="34" charset="0"/>
                          <a:hlinkClick r:id="rId7" action="ppaction://hlinksldjump">
                            <a:extLst>
                              <a:ext uri="{A12FA001-AC4F-418D-AE19-62706E023703}">
                                <ahyp:hlinkClr xmlns:ahyp="http://schemas.microsoft.com/office/drawing/2018/hyperlinkcolor" val="tx"/>
                              </a:ext>
                            </a:extLst>
                          </a:hlinkClick>
                        </a:rPr>
                        <a:t>Who are the best people to talk to about children with Special Educational needs and Disabilities?</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algn="ctr"/>
                      <a:r>
                        <a:rPr lang="en-GB" sz="1000" b="0" dirty="0">
                          <a:solidFill>
                            <a:srgbClr val="006699"/>
                          </a:solidFill>
                          <a:latin typeface="Calibri" panose="020F0502020204030204" pitchFamily="34" charset="0"/>
                          <a:cs typeface="Calibri" panose="020F0502020204030204" pitchFamily="34" charset="0"/>
                          <a:hlinkClick r:id="rId5" action="ppaction://hlinksldjump">
                            <a:extLst>
                              <a:ext uri="{A12FA001-AC4F-418D-AE19-62706E023703}">
                                <ahyp:hlinkClr xmlns:ahyp="http://schemas.microsoft.com/office/drawing/2018/hyperlinkcolor" val="tx"/>
                              </a:ext>
                            </a:extLst>
                          </a:hlinkClick>
                        </a:rPr>
                        <a:t>How will you keep me involved in my Childs learning</a:t>
                      </a:r>
                      <a:r>
                        <a:rPr lang="en-GB" sz="1000" b="0" dirty="0">
                          <a:solidFill>
                            <a:srgbClr val="006699"/>
                          </a:solidFill>
                          <a:latin typeface="Calibri" panose="020F0502020204030204" pitchFamily="34" charset="0"/>
                          <a:cs typeface="Calibri" panose="020F0502020204030204" pitchFamily="34" charset="0"/>
                        </a:rPr>
                        <a:t>?</a:t>
                      </a: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baseline="0" dirty="0">
                          <a:solidFill>
                            <a:srgbClr val="006699"/>
                          </a:solidFill>
                          <a:latin typeface="Calibri" panose="020F0502020204030204" pitchFamily="34" charset="0"/>
                          <a:cs typeface="Calibri" panose="020F0502020204030204" pitchFamily="34" charset="0"/>
                          <a:hlinkClick r:id="rId8" action="ppaction://hlinksldjump">
                            <a:extLst>
                              <a:ext uri="{A12FA001-AC4F-418D-AE19-62706E023703}">
                                <ahyp:hlinkClr xmlns:ahyp="http://schemas.microsoft.com/office/drawing/2018/hyperlinkcolor" val="tx"/>
                              </a:ext>
                            </a:extLst>
                          </a:hlinkClick>
                        </a:rPr>
                        <a:t>How are pupils supported to improve their emotional and social development?</a:t>
                      </a:r>
                      <a:endParaRPr lang="en-GB" sz="1000" b="0" baseline="0" dirty="0">
                        <a:solidFill>
                          <a:srgbClr val="006699"/>
                        </a:solidFill>
                        <a:latin typeface="Calibri" panose="020F0502020204030204" pitchFamily="34" charset="0"/>
                        <a:cs typeface="Calibri" panose="020F0502020204030204" pitchFamily="34" charset="0"/>
                      </a:endParaRPr>
                    </a:p>
                    <a:p>
                      <a:pPr algn="ct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dirty="0">
                          <a:solidFill>
                            <a:srgbClr val="006699"/>
                          </a:solidFill>
                          <a:latin typeface="Calibri" panose="020F0502020204030204" pitchFamily="34" charset="0"/>
                          <a:cs typeface="Calibri" panose="020F0502020204030204" pitchFamily="34" charset="0"/>
                          <a:hlinkClick r:id="rId9" action="ppaction://hlinksldjump">
                            <a:extLst>
                              <a:ext uri="{A12FA001-AC4F-418D-AE19-62706E023703}">
                                <ahyp:hlinkClr xmlns:ahyp="http://schemas.microsoft.com/office/drawing/2018/hyperlinkcolor" val="tx"/>
                              </a:ext>
                            </a:extLst>
                          </a:hlinkClick>
                        </a:rPr>
                        <a:t>How will I know how my child is progressing and what actions will you take?</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extLst>
                  <a:ext uri="{0D108BD9-81ED-4DB2-BD59-A6C34878D82A}">
                    <a16:rowId xmlns:a16="http://schemas.microsoft.com/office/drawing/2014/main" val="92798979"/>
                  </a:ext>
                </a:extLst>
              </a:tr>
              <a:tr h="643902">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dirty="0">
                          <a:solidFill>
                            <a:srgbClr val="006699"/>
                          </a:solidFill>
                          <a:latin typeface="Calibri" panose="020F0502020204030204" pitchFamily="34" charset="0"/>
                          <a:cs typeface="Calibri" panose="020F0502020204030204" pitchFamily="34" charset="0"/>
                          <a:hlinkClick r:id="rId9" action="ppaction://hlinksldjump">
                            <a:extLst>
                              <a:ext uri="{A12FA001-AC4F-418D-AE19-62706E023703}">
                                <ahyp:hlinkClr xmlns:ahyp="http://schemas.microsoft.com/office/drawing/2018/hyperlinkcolor" val="tx"/>
                              </a:ext>
                            </a:extLst>
                          </a:hlinkClick>
                        </a:rPr>
                        <a:t>How is teaching adapted for children with learning needs?</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dirty="0">
                          <a:solidFill>
                            <a:srgbClr val="0097A7"/>
                          </a:solidFill>
                          <a:latin typeface="Calibri" panose="020F0502020204030204" pitchFamily="34" charset="0"/>
                          <a:cs typeface="Calibri" panose="020F0502020204030204" pitchFamily="34" charset="0"/>
                          <a:hlinkClick r:id="rId10" action="ppaction://hlinksldjump">
                            <a:extLst>
                              <a:ext uri="{A12FA001-AC4F-418D-AE19-62706E023703}">
                                <ahyp:hlinkClr xmlns:ahyp="http://schemas.microsoft.com/office/drawing/2018/hyperlinkcolor" val="tx"/>
                              </a:ext>
                            </a:extLst>
                          </a:hlinkClick>
                        </a:rPr>
                        <a:t>How </a:t>
                      </a:r>
                      <a:r>
                        <a:rPr lang="en-GB" sz="1000" b="0" i="0" u="none" strike="noStrike" cap="none" dirty="0">
                          <a:solidFill>
                            <a:srgbClr val="006699"/>
                          </a:solidFill>
                          <a:latin typeface="Calibri" panose="020F0502020204030204" pitchFamily="34" charset="0"/>
                          <a:ea typeface="+mn-ea"/>
                          <a:cs typeface="Calibri" panose="020F0502020204030204" pitchFamily="34" charset="0"/>
                          <a:sym typeface="Arial"/>
                          <a:hlinkClick r:id="rId10" action="ppaction://hlinksldjump">
                            <a:extLst>
                              <a:ext uri="{A12FA001-AC4F-418D-AE19-62706E023703}">
                                <ahyp:hlinkClr xmlns:ahyp="http://schemas.microsoft.com/office/drawing/2018/hyperlinkcolor" val="tx"/>
                              </a:ext>
                            </a:extLst>
                          </a:hlinkClick>
                        </a:rPr>
                        <a:t>will you support my child to be ready for transition including to the next school</a:t>
                      </a:r>
                      <a:r>
                        <a:rPr lang="en-GB" sz="1000" b="0" i="0" u="none" strike="noStrike" cap="none" dirty="0">
                          <a:solidFill>
                            <a:srgbClr val="006699"/>
                          </a:solidFill>
                          <a:latin typeface="Calibri" panose="020F0502020204030204" pitchFamily="34" charset="0"/>
                          <a:ea typeface="+mn-ea"/>
                          <a:cs typeface="Calibri" panose="020F0502020204030204" pitchFamily="34" charset="0"/>
                          <a:sym typeface="Arial"/>
                        </a:rPr>
                        <a:t>?</a:t>
                      </a: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i="0" u="none" strike="noStrike" cap="none" dirty="0">
                          <a:solidFill>
                            <a:srgbClr val="006699"/>
                          </a:solidFill>
                          <a:latin typeface="Calibri" panose="020F0502020204030204" pitchFamily="34" charset="0"/>
                          <a:cs typeface="Calibri" panose="020F0502020204030204" pitchFamily="34" charset="0"/>
                          <a:sym typeface="Arial"/>
                          <a:hlinkClick r:id="rId11" action="ppaction://hlinksldjump">
                            <a:extLst>
                              <a:ext uri="{A12FA001-AC4F-418D-AE19-62706E023703}">
                                <ahyp:hlinkClr xmlns:ahyp="http://schemas.microsoft.com/office/drawing/2018/hyperlinkcolor" val="tx"/>
                              </a:ext>
                            </a:extLst>
                          </a:hlinkClick>
                        </a:rPr>
                        <a:t>What funding is available for SEND and how is it allocated?</a:t>
                      </a:r>
                      <a:endParaRPr lang="en-GB" sz="1000" b="0" dirty="0">
                        <a:solidFill>
                          <a:srgbClr val="006699"/>
                        </a:solidFill>
                        <a:latin typeface="Calibri" panose="020F0502020204030204" pitchFamily="34" charset="0"/>
                        <a:cs typeface="Calibri" panose="020F0502020204030204" pitchFamily="34" charset="0"/>
                      </a:endParaRPr>
                    </a:p>
                    <a:p>
                      <a:pPr algn="ctr"/>
                      <a:endParaRPr lang="en-GB" sz="1000" b="0" baseline="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000" b="0">
                          <a:solidFill>
                            <a:srgbClr val="006699"/>
                          </a:solidFill>
                          <a:latin typeface="Calibri" panose="020F0502020204030204" pitchFamily="34" charset="0"/>
                          <a:cs typeface="Calibri" panose="020F0502020204030204" pitchFamily="34" charset="0"/>
                          <a:hlinkClick r:id="rId8" action="ppaction://hlinksldjump">
                            <a:extLst>
                              <a:ext uri="{A12FA001-AC4F-418D-AE19-62706E023703}">
                                <ahyp:hlinkClr xmlns:ahyp="http://schemas.microsoft.com/office/drawing/2018/hyperlinkcolor" val="tx"/>
                              </a:ext>
                            </a:extLst>
                          </a:hlinkClick>
                        </a:rPr>
                        <a:t>How will you ensure that my child is fully included in the school community at Barby?</a:t>
                      </a:r>
                      <a:endParaRPr lang="en-GB" sz="1000" b="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extLst>
                  <a:ext uri="{0D108BD9-81ED-4DB2-BD59-A6C34878D82A}">
                    <a16:rowId xmlns:a16="http://schemas.microsoft.com/office/drawing/2014/main" val="2295231186"/>
                  </a:ext>
                </a:extLst>
              </a:tr>
              <a:tr h="660847">
                <a:tc gridSpan="4">
                  <a:txBody>
                    <a:bodyPr/>
                    <a:lstStyle/>
                    <a:p>
                      <a:pPr algn="ctr"/>
                      <a:r>
                        <a:rPr lang="en-GB" sz="1000" b="0" dirty="0">
                          <a:solidFill>
                            <a:srgbClr val="006699"/>
                          </a:solidFill>
                          <a:latin typeface="Calibri" panose="020F0502020204030204" pitchFamily="34" charset="0"/>
                          <a:cs typeface="Calibri" panose="020F0502020204030204" pitchFamily="34" charset="0"/>
                          <a:hlinkClick r:id="rId12" action="ppaction://hlinksldjump">
                            <a:extLst>
                              <a:ext uri="{A12FA001-AC4F-418D-AE19-62706E023703}">
                                <ahyp:hlinkClr xmlns:ahyp="http://schemas.microsoft.com/office/drawing/2018/hyperlinkcolor" val="tx"/>
                              </a:ext>
                            </a:extLst>
                          </a:hlinkClick>
                        </a:rPr>
                        <a:t>What other support is available for me?</a:t>
                      </a: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hMerge="1">
                  <a:txBody>
                    <a:bodyPr/>
                    <a:lstStyle/>
                    <a:p>
                      <a:pPr algn="ctr"/>
                      <a:endParaRPr lang="en-GB" sz="1000" b="0" i="0" u="none" strike="noStrike" cap="none" dirty="0">
                        <a:solidFill>
                          <a:srgbClr val="006699"/>
                        </a:solidFill>
                        <a:latin typeface="Calibri" panose="020F0502020204030204" pitchFamily="34" charset="0"/>
                        <a:ea typeface="+mn-ea"/>
                        <a:cs typeface="Calibri" panose="020F0502020204030204" pitchFamily="34" charset="0"/>
                        <a:sym typeface="Arial"/>
                      </a:endParaRPr>
                    </a:p>
                  </a:txBody>
                  <a:tcPr anchor="ctr">
                    <a:cell3D prstMaterial="dkEdge">
                      <a:bevel/>
                      <a:lightRig rig="flood" dir="t"/>
                    </a:cell3D>
                    <a:solidFill>
                      <a:schemeClr val="accent1">
                        <a:lumMod val="20000"/>
                        <a:lumOff val="80000"/>
                      </a:schemeClr>
                    </a:solidFill>
                  </a:tcPr>
                </a:tc>
                <a:tc hMerge="1">
                  <a:txBody>
                    <a:bodyPr/>
                    <a:lstStyle/>
                    <a:p>
                      <a:pPr marL="0" marR="0" lvl="0" indent="0" algn="ctr" rtl="0">
                        <a:lnSpc>
                          <a:spcPct val="100000"/>
                        </a:lnSpc>
                        <a:spcBef>
                          <a:spcPts val="0"/>
                        </a:spcBef>
                        <a:spcAft>
                          <a:spcPts val="0"/>
                        </a:spcAft>
                        <a:buClr>
                          <a:srgbClr val="000000"/>
                        </a:buClr>
                        <a:buSzPts val="1800"/>
                        <a:buFont typeface="Arial"/>
                        <a:buNone/>
                      </a:pP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tc hMerge="1">
                  <a:txBody>
                    <a:bodyPr/>
                    <a:lstStyle/>
                    <a:p>
                      <a:pPr algn="ctr"/>
                      <a:endParaRPr lang="en-GB" sz="1000" b="0" dirty="0">
                        <a:solidFill>
                          <a:srgbClr val="006699"/>
                        </a:solidFill>
                        <a:latin typeface="Calibri" panose="020F0502020204030204" pitchFamily="34" charset="0"/>
                        <a:cs typeface="Calibri" panose="020F0502020204030204" pitchFamily="34" charset="0"/>
                      </a:endParaRPr>
                    </a:p>
                  </a:txBody>
                  <a:tcPr anchor="ctr">
                    <a:cell3D prstMaterial="dkEdge">
                      <a:bevel/>
                      <a:lightRig rig="flood" dir="t"/>
                    </a:cell3D>
                    <a:solidFill>
                      <a:schemeClr val="accent1">
                        <a:lumMod val="20000"/>
                        <a:lumOff val="80000"/>
                      </a:schemeClr>
                    </a:solidFill>
                  </a:tcPr>
                </a:tc>
                <a:extLst>
                  <a:ext uri="{0D108BD9-81ED-4DB2-BD59-A6C34878D82A}">
                    <a16:rowId xmlns:a16="http://schemas.microsoft.com/office/drawing/2014/main" val="1922241433"/>
                  </a:ext>
                </a:extLst>
              </a:tr>
            </a:tbl>
          </a:graphicData>
        </a:graphic>
      </p:graphicFrame>
      <p:pic>
        <p:nvPicPr>
          <p:cNvPr id="3" name="Picture 2">
            <a:hlinkClick r:id="rId13" action="ppaction://hlinksldjump"/>
          </p:cNvPr>
          <p:cNvPicPr>
            <a:picLocks noChangeAspect="1"/>
          </p:cNvPicPr>
          <p:nvPr/>
        </p:nvPicPr>
        <p:blipFill>
          <a:blip r:embed="rId14"/>
          <a:stretch>
            <a:fillRect/>
          </a:stretch>
        </p:blipFill>
        <p:spPr>
          <a:xfrm>
            <a:off x="84976" y="119078"/>
            <a:ext cx="445047" cy="481626"/>
          </a:xfrm>
          <a:prstGeom prst="rect">
            <a:avLst/>
          </a:prstGeom>
        </p:spPr>
      </p:pic>
      <p:pic>
        <p:nvPicPr>
          <p:cNvPr id="4" name="Picture 3">
            <a:extLst>
              <a:ext uri="{FF2B5EF4-FFF2-40B4-BE49-F238E27FC236}">
                <a16:creationId xmlns:a16="http://schemas.microsoft.com/office/drawing/2014/main" id="{C4F5BC02-D162-7BF6-1DB8-7B6919F8EBBF}"/>
              </a:ext>
            </a:extLst>
          </p:cNvPr>
          <p:cNvPicPr>
            <a:picLocks noChangeAspect="1"/>
          </p:cNvPicPr>
          <p:nvPr/>
        </p:nvPicPr>
        <p:blipFill>
          <a:blip r:embed="rId15"/>
          <a:stretch>
            <a:fillRect/>
          </a:stretch>
        </p:blipFill>
        <p:spPr>
          <a:xfrm>
            <a:off x="39935" y="4469008"/>
            <a:ext cx="575065" cy="575065"/>
          </a:xfrm>
          <a:prstGeom prst="rect">
            <a:avLst/>
          </a:prstGeom>
        </p:spPr>
      </p:pic>
      <p:pic>
        <p:nvPicPr>
          <p:cNvPr id="5" name="Picture 4">
            <a:extLst>
              <a:ext uri="{FF2B5EF4-FFF2-40B4-BE49-F238E27FC236}">
                <a16:creationId xmlns:a16="http://schemas.microsoft.com/office/drawing/2014/main" id="{8DBA1F5A-E8DD-5E97-B16C-0A51C2E4C576}"/>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5398775" y="4399237"/>
            <a:ext cx="2014836" cy="533123"/>
          </a:xfrm>
          <a:prstGeom prst="rect">
            <a:avLst/>
          </a:prstGeom>
        </p:spPr>
      </p:pic>
      <p:pic>
        <p:nvPicPr>
          <p:cNvPr id="6" name="Picture 5">
            <a:extLst>
              <a:ext uri="{FF2B5EF4-FFF2-40B4-BE49-F238E27FC236}">
                <a16:creationId xmlns:a16="http://schemas.microsoft.com/office/drawing/2014/main" id="{71EF44DE-75AE-7FAA-A9FF-B178CA535020}"/>
              </a:ext>
            </a:extLst>
          </p:cNvPr>
          <p:cNvPicPr>
            <a:picLocks noChangeAspect="1"/>
          </p:cNvPicPr>
          <p:nvPr/>
        </p:nvPicPr>
        <p:blipFill>
          <a:blip r:embed="rId16">
            <a:clrChange>
              <a:clrFrom>
                <a:srgbClr val="FFFFFF"/>
              </a:clrFrom>
              <a:clrTo>
                <a:srgbClr val="FFFFFF">
                  <a:alpha val="0"/>
                </a:srgbClr>
              </a:clrTo>
            </a:clrChange>
          </a:blip>
          <a:stretch>
            <a:fillRect/>
          </a:stretch>
        </p:blipFill>
        <p:spPr>
          <a:xfrm flipH="1">
            <a:off x="2263788" y="4377506"/>
            <a:ext cx="2179095" cy="5765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75" name="Google Shape;75;p3"/>
          <p:cNvSpPr txBox="1"/>
          <p:nvPr/>
        </p:nvSpPr>
        <p:spPr>
          <a:xfrm>
            <a:off x="892166" y="201885"/>
            <a:ext cx="7940938" cy="4739729"/>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does Barby School </a:t>
            </a:r>
            <a:r>
              <a:rPr lang="en-US" sz="1800" b="0" i="0" u="none" strike="noStrike" cap="none" dirty="0" err="1">
                <a:solidFill>
                  <a:srgbClr val="006699"/>
                </a:solidFill>
                <a:latin typeface="Calibri" panose="020F0502020204030204" pitchFamily="34" charset="0"/>
                <a:cs typeface="Calibri" panose="020F0502020204030204" pitchFamily="34" charset="0"/>
                <a:sym typeface="Arial"/>
              </a:rPr>
              <a:t>r</a:t>
            </a:r>
            <a:r>
              <a:rPr lang="en-US" sz="1800" dirty="0" err="1">
                <a:solidFill>
                  <a:srgbClr val="006699"/>
                </a:solidFill>
                <a:latin typeface="Calibri" panose="020F0502020204030204" pitchFamily="34" charset="0"/>
                <a:cs typeface="Calibri" panose="020F0502020204030204" pitchFamily="34" charset="0"/>
              </a:rPr>
              <a:t>ecognise</a:t>
            </a:r>
            <a:r>
              <a:rPr lang="en-US" sz="1800" dirty="0">
                <a:solidFill>
                  <a:srgbClr val="006699"/>
                </a:solidFill>
                <a:latin typeface="Calibri" panose="020F0502020204030204" pitchFamily="34" charset="0"/>
                <a:cs typeface="Calibri" panose="020F0502020204030204" pitchFamily="34" charset="0"/>
              </a:rPr>
              <a:t> a child with Special Educational Needs</a:t>
            </a:r>
            <a:r>
              <a:rPr lang="en-US" sz="1800" b="0" i="0" u="none" strike="noStrike" cap="none" dirty="0">
                <a:solidFill>
                  <a:srgbClr val="006699"/>
                </a:solidFill>
                <a:latin typeface="Calibri" panose="020F0502020204030204" pitchFamily="34" charset="0"/>
                <a:cs typeface="Calibri" panose="020F0502020204030204" pitchFamily="34" charset="0"/>
                <a:sym typeface="Arial"/>
              </a:rPr>
              <a:t>? </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6699"/>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82" name="Google Shape;82;p3"/>
          <p:cNvSpPr/>
          <p:nvPr/>
        </p:nvSpPr>
        <p:spPr>
          <a:xfrm>
            <a:off x="1097280" y="813816"/>
            <a:ext cx="3694176" cy="2313432"/>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Aft>
                <a:spcPts val="600"/>
              </a:spcAft>
              <a:buNone/>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The SEND Code of practice (2015) states that a child has SEND if: </a:t>
            </a:r>
            <a:endParaRPr dirty="0">
              <a:latin typeface="Calibri" panose="020F0502020204030204" pitchFamily="34" charset="0"/>
              <a:cs typeface="Calibri" panose="020F0502020204030204" pitchFamily="34" charset="0"/>
            </a:endParaRPr>
          </a:p>
          <a:p>
            <a:pPr marL="179388" marR="0" lvl="0" indent="-179388" algn="l" rtl="0">
              <a:lnSpc>
                <a:spcPct val="100000"/>
              </a:lnSpc>
              <a:spcAft>
                <a:spcPts val="600"/>
              </a:spcAft>
              <a:buNone/>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 	They have a learning difficulty or disability which calls for special educational provision to be made. </a:t>
            </a:r>
            <a:endParaRPr dirty="0">
              <a:latin typeface="Calibri" panose="020F0502020204030204" pitchFamily="34" charset="0"/>
              <a:cs typeface="Calibri" panose="020F0502020204030204" pitchFamily="34" charset="0"/>
            </a:endParaRPr>
          </a:p>
          <a:p>
            <a:pPr marL="179388" marR="0" lvl="0" indent="-179388" algn="l" rtl="0">
              <a:lnSpc>
                <a:spcPct val="100000"/>
              </a:lnSpc>
              <a:spcAft>
                <a:spcPts val="600"/>
              </a:spcAft>
              <a:buNone/>
              <a:tabLst>
                <a:tab pos="179388" algn="l"/>
              </a:tabLst>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 	If </a:t>
            </a:r>
            <a:r>
              <a:rPr lang="en-US" sz="1200" dirty="0">
                <a:solidFill>
                  <a:schemeClr val="dk1"/>
                </a:solidFill>
                <a:latin typeface="Calibri" panose="020F0502020204030204" pitchFamily="34" charset="0"/>
                <a:cs typeface="Calibri" panose="020F0502020204030204" pitchFamily="34" charset="0"/>
              </a:rPr>
              <a:t>they have significantly greater difficulty in learning than the majority of others the same age. </a:t>
            </a:r>
            <a:endParaRPr sz="1200" dirty="0">
              <a:solidFill>
                <a:schemeClr val="dk1"/>
              </a:solidFill>
              <a:latin typeface="Calibri" panose="020F0502020204030204" pitchFamily="34" charset="0"/>
              <a:cs typeface="Calibri" panose="020F0502020204030204" pitchFamily="34" charset="0"/>
            </a:endParaRPr>
          </a:p>
          <a:p>
            <a:pPr marL="179388" marR="0" lvl="0" indent="-179388" algn="l" rtl="0">
              <a:lnSpc>
                <a:spcPct val="100000"/>
              </a:lnSpc>
              <a:spcAft>
                <a:spcPts val="600"/>
              </a:spcAft>
              <a:buNone/>
            </a:pPr>
            <a:r>
              <a:rPr lang="en-US" sz="1200" dirty="0">
                <a:solidFill>
                  <a:schemeClr val="dk1"/>
                </a:solidFill>
                <a:latin typeface="Calibri" panose="020F0502020204030204" pitchFamily="34" charset="0"/>
                <a:cs typeface="Calibri" panose="020F0502020204030204" pitchFamily="34" charset="0"/>
              </a:rPr>
              <a:t>• 	They have a disability which prevents or hinders them from </a:t>
            </a:r>
            <a:r>
              <a:rPr lang="en-US" sz="1200" b="0" i="0" u="none" strike="noStrike" cap="none" dirty="0">
                <a:solidFill>
                  <a:schemeClr val="dk1"/>
                </a:solidFill>
                <a:latin typeface="Calibri" panose="020F0502020204030204" pitchFamily="34" charset="0"/>
                <a:cs typeface="Calibri" panose="020F0502020204030204" pitchFamily="34" charset="0"/>
                <a:sym typeface="Arial"/>
              </a:rPr>
              <a:t>making use of facilities of a kind generally provided for others of the same age in mainstream schools.</a:t>
            </a:r>
            <a:endParaRPr sz="1200" b="0" i="0" u="none" strike="noStrike" cap="none" dirty="0">
              <a:solidFill>
                <a:schemeClr val="dk1"/>
              </a:solidFill>
              <a:latin typeface="Calibri" panose="020F0502020204030204" pitchFamily="34" charset="0"/>
              <a:cs typeface="Calibri" panose="020F0502020204030204" pitchFamily="34" charset="0"/>
              <a:sym typeface="Arial"/>
            </a:endParaRPr>
          </a:p>
        </p:txBody>
      </p:sp>
      <p:sp>
        <p:nvSpPr>
          <p:cNvPr id="83" name="Google Shape;83;p3"/>
          <p:cNvSpPr/>
          <p:nvPr/>
        </p:nvSpPr>
        <p:spPr>
          <a:xfrm>
            <a:off x="5068622" y="813816"/>
            <a:ext cx="3507196" cy="2313432"/>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600"/>
              </a:spcAft>
              <a:buNone/>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At Barby School we know when pupils need help if:</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342900" marR="0" lvl="0" indent="-342900" algn="l" rtl="0">
              <a:lnSpc>
                <a:spcPct val="100000"/>
              </a:lnSpc>
              <a:spcBef>
                <a:spcPts val="0"/>
              </a:spcBef>
              <a:spcAft>
                <a:spcPts val="600"/>
              </a:spcAft>
              <a:buClr>
                <a:srgbClr val="000000"/>
              </a:buClr>
              <a:buSzPts val="1200"/>
              <a:buFont typeface="Noto Sans Symbols"/>
              <a:buChar char="❖"/>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Concerns are raised by parents/carers, teachers, or the pupil’s previous school.</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342900" marR="0" lvl="0" indent="-342900" algn="l" rtl="0">
              <a:lnSpc>
                <a:spcPct val="100000"/>
              </a:lnSpc>
              <a:spcBef>
                <a:spcPts val="0"/>
              </a:spcBef>
              <a:spcAft>
                <a:spcPts val="600"/>
              </a:spcAft>
              <a:buClr>
                <a:srgbClr val="000000"/>
              </a:buClr>
              <a:buSzPts val="1200"/>
              <a:buFont typeface="Noto Sans Symbols"/>
              <a:buChar char="❖"/>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There is lack of progress identified either through assessment of learning within class, or at Pupil Progress meetings held termly.</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342900" marR="0" lvl="0" indent="-342900" algn="l" rtl="0">
              <a:lnSpc>
                <a:spcPct val="100000"/>
              </a:lnSpc>
              <a:spcBef>
                <a:spcPts val="0"/>
              </a:spcBef>
              <a:spcAft>
                <a:spcPts val="600"/>
              </a:spcAft>
              <a:buClr>
                <a:srgbClr val="000000"/>
              </a:buClr>
              <a:buSzPts val="1200"/>
              <a:buFont typeface="Noto Sans Symbols"/>
              <a:buChar char="❖"/>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Lower than age expected test scores.</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342900" marR="0" lvl="0" indent="-342900" algn="l" rtl="0">
              <a:lnSpc>
                <a:spcPct val="100000"/>
              </a:lnSpc>
              <a:spcBef>
                <a:spcPts val="0"/>
              </a:spcBef>
              <a:spcAft>
                <a:spcPts val="600"/>
              </a:spcAft>
              <a:buClr>
                <a:srgbClr val="000000"/>
              </a:buClr>
              <a:buSzPts val="1200"/>
              <a:buFont typeface="Noto Sans Symbols"/>
              <a:buChar char="❖"/>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There is a change in the pupil’s </a:t>
            </a:r>
            <a:r>
              <a:rPr lang="en-US" sz="1200" b="0" i="0" u="none" strike="noStrike" cap="none" dirty="0" err="1">
                <a:solidFill>
                  <a:srgbClr val="000000"/>
                </a:solidFill>
                <a:latin typeface="Calibri" panose="020F0502020204030204" pitchFamily="34" charset="0"/>
                <a:cs typeface="Calibri" panose="020F0502020204030204" pitchFamily="34" charset="0"/>
                <a:sym typeface="Arial"/>
              </a:rPr>
              <a:t>behaviour</a:t>
            </a:r>
            <a:r>
              <a:rPr lang="en-US" sz="1200" b="0" i="0" u="none" strike="noStrike" cap="none" dirty="0">
                <a:solidFill>
                  <a:srgbClr val="000000"/>
                </a:solidFill>
                <a:latin typeface="Calibri" panose="020F0502020204030204" pitchFamily="34" charset="0"/>
                <a:cs typeface="Calibri" panose="020F0502020204030204" pitchFamily="34" charset="0"/>
                <a:sym typeface="Arial"/>
              </a:rPr>
              <a:t>.</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342900" marR="0" lvl="0" indent="-342900" algn="l" rtl="0">
              <a:lnSpc>
                <a:spcPct val="100000"/>
              </a:lnSpc>
              <a:spcBef>
                <a:spcPts val="0"/>
              </a:spcBef>
              <a:spcAft>
                <a:spcPts val="600"/>
              </a:spcAft>
              <a:buClr>
                <a:srgbClr val="000000"/>
              </a:buClr>
              <a:buSzPts val="1200"/>
              <a:buFont typeface="Noto Sans Symbols"/>
              <a:buChar char="❖"/>
            </a:pPr>
            <a:r>
              <a:rPr lang="en-US" sz="1200" b="0" i="0" u="none" strike="noStrike" cap="none" dirty="0">
                <a:solidFill>
                  <a:srgbClr val="000000"/>
                </a:solidFill>
                <a:latin typeface="Calibri" panose="020F0502020204030204" pitchFamily="34" charset="0"/>
                <a:cs typeface="Calibri" panose="020F0502020204030204" pitchFamily="34" charset="0"/>
                <a:sym typeface="Arial"/>
              </a:rPr>
              <a:t>A pupil asks for help.</a:t>
            </a:r>
            <a:endParaRPr sz="12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p:txBody>
      </p:sp>
      <p:sp>
        <p:nvSpPr>
          <p:cNvPr id="85" name="Google Shape;85;p3">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Picture 1">
            <a:extLst>
              <a:ext uri="{FF2B5EF4-FFF2-40B4-BE49-F238E27FC236}">
                <a16:creationId xmlns:a16="http://schemas.microsoft.com/office/drawing/2014/main" id="{B1D790F0-1BF3-C13B-C3C7-972E41EB03B6}"/>
              </a:ext>
            </a:extLst>
          </p:cNvPr>
          <p:cNvPicPr>
            <a:picLocks noChangeAspect="1"/>
          </p:cNvPicPr>
          <p:nvPr/>
        </p:nvPicPr>
        <p:blipFill>
          <a:blip r:embed="rId4"/>
          <a:stretch>
            <a:fillRect/>
          </a:stretch>
        </p:blipFill>
        <p:spPr>
          <a:xfrm>
            <a:off x="3620" y="4431401"/>
            <a:ext cx="607760" cy="607760"/>
          </a:xfrm>
          <a:prstGeom prst="rect">
            <a:avLst/>
          </a:prstGeom>
        </p:spPr>
      </p:pic>
      <p:pic>
        <p:nvPicPr>
          <p:cNvPr id="4" name="Picture 3">
            <a:extLst>
              <a:ext uri="{FF2B5EF4-FFF2-40B4-BE49-F238E27FC236}">
                <a16:creationId xmlns:a16="http://schemas.microsoft.com/office/drawing/2014/main" id="{95685C1C-73E6-5C19-40A8-148B0505AA2D}"/>
              </a:ext>
            </a:extLst>
          </p:cNvPr>
          <p:cNvPicPr>
            <a:picLocks noChangeAspect="1"/>
          </p:cNvPicPr>
          <p:nvPr/>
        </p:nvPicPr>
        <p:blipFill>
          <a:blip r:embed="rId5"/>
          <a:stretch>
            <a:fillRect/>
          </a:stretch>
        </p:blipFill>
        <p:spPr>
          <a:xfrm>
            <a:off x="5469347" y="4042337"/>
            <a:ext cx="3106471" cy="821968"/>
          </a:xfrm>
          <a:prstGeom prst="rect">
            <a:avLst/>
          </a:prstGeom>
        </p:spPr>
      </p:pic>
      <p:pic>
        <p:nvPicPr>
          <p:cNvPr id="5" name="Picture 4">
            <a:extLst>
              <a:ext uri="{FF2B5EF4-FFF2-40B4-BE49-F238E27FC236}">
                <a16:creationId xmlns:a16="http://schemas.microsoft.com/office/drawing/2014/main" id="{FF156374-2A47-A875-D56B-239B04CCD603}"/>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560206" y="4080991"/>
            <a:ext cx="3106471" cy="821968"/>
          </a:xfrm>
          <a:prstGeom prst="rect">
            <a:avLst/>
          </a:prstGeom>
        </p:spPr>
      </p:pic>
      <p:sp>
        <p:nvSpPr>
          <p:cNvPr id="6" name="Rectangle: Rounded Corners 5">
            <a:extLst>
              <a:ext uri="{FF2B5EF4-FFF2-40B4-BE49-F238E27FC236}">
                <a16:creationId xmlns:a16="http://schemas.microsoft.com/office/drawing/2014/main" id="{F4CB1A77-93AD-2893-338D-A5895394457B}"/>
              </a:ext>
            </a:extLst>
          </p:cNvPr>
          <p:cNvSpPr/>
          <p:nvPr/>
        </p:nvSpPr>
        <p:spPr>
          <a:xfrm>
            <a:off x="1101688" y="3187216"/>
            <a:ext cx="7474130" cy="101352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86F39CA7-C04C-9EA2-BBD7-59CF0C4E1528}"/>
              </a:ext>
            </a:extLst>
          </p:cNvPr>
          <p:cNvSpPr txBox="1"/>
          <p:nvPr/>
        </p:nvSpPr>
        <p:spPr>
          <a:xfrm>
            <a:off x="1230108" y="3221563"/>
            <a:ext cx="7122694" cy="1159292"/>
          </a:xfrm>
          <a:prstGeom prst="rect">
            <a:avLst/>
          </a:prstGeom>
          <a:noFill/>
        </p:spPr>
        <p:txBody>
          <a:bodyPr wrap="square" rtlCol="0">
            <a:spAutoFit/>
          </a:bodyPr>
          <a:lstStyle/>
          <a:p>
            <a:pPr>
              <a:spcAft>
                <a:spcPts val="200"/>
              </a:spcAft>
            </a:pPr>
            <a:r>
              <a:rPr lang="en-GB" sz="1000" b="1" dirty="0">
                <a:solidFill>
                  <a:srgbClr val="006699"/>
                </a:solidFill>
                <a:effectLst/>
                <a:latin typeface="Calibri" panose="020F0502020204030204" pitchFamily="34" charset="0"/>
                <a:ea typeface="Calibri" panose="020F0502020204030204" pitchFamily="34" charset="0"/>
                <a:cs typeface="Calibri" panose="020F0502020204030204" pitchFamily="34" charset="0"/>
              </a:rPr>
              <a:t>When children have an identified SEND before they start</a:t>
            </a:r>
            <a:r>
              <a:rPr lang="en-GB"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we work with the people who already know them and use the information already available to identify what their SEND provision will be in our school setting. </a:t>
            </a:r>
            <a:br>
              <a:rPr lang="en-GB"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GB" sz="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sz="1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200"/>
              </a:spcAft>
            </a:pPr>
            <a:r>
              <a:rPr lang="en-GB" sz="1000" dirty="0">
                <a:effectLst/>
                <a:latin typeface="Calibri" panose="020F0502020204030204" pitchFamily="34" charset="0"/>
                <a:ea typeface="Calibri" panose="020F0502020204030204" pitchFamily="34" charset="0"/>
                <a:cs typeface="Calibri" panose="020F0502020204030204" pitchFamily="34" charset="0"/>
              </a:rPr>
              <a:t>If our staff consider that your child has a SEND need we will observe them; we will assess their understanding of what we are doing in school, use assessments, or access additional expertise with your permission, to pinpoint what is causing difficulty. We will meet with you to discuss further strategies and support, as we value your involvement and contribution.</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4"/>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1" name="Google Shape;91;p4"/>
          <p:cNvSpPr txBox="1"/>
          <p:nvPr/>
        </p:nvSpPr>
        <p:spPr>
          <a:xfrm>
            <a:off x="880128" y="9707"/>
            <a:ext cx="7940938" cy="5205497"/>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algn="ctr"/>
            <a:r>
              <a:rPr lang="en-GB" sz="1800" dirty="0">
                <a:solidFill>
                  <a:srgbClr val="006699"/>
                </a:solidFill>
                <a:latin typeface="Calibri" panose="020F0502020204030204" pitchFamily="34" charset="0"/>
                <a:cs typeface="Calibri" panose="020F0502020204030204" pitchFamily="34" charset="0"/>
              </a:rPr>
              <a:t>What types of Special Educational Needs does the school provide for?</a:t>
            </a:r>
          </a:p>
          <a:p>
            <a:pPr marL="457200" marR="0" lvl="0" indent="0" algn="ctr" rtl="0">
              <a:lnSpc>
                <a:spcPct val="100000"/>
              </a:lnSpc>
              <a:spcBef>
                <a:spcPts val="0"/>
              </a:spcBef>
              <a:spcAft>
                <a:spcPts val="0"/>
              </a:spcAft>
              <a:buNone/>
            </a:pPr>
            <a:br>
              <a:rPr lang="en-US" sz="1800" b="0" i="0" u="none" strike="noStrike" cap="none" dirty="0">
                <a:solidFill>
                  <a:srgbClr val="006699"/>
                </a:solidFill>
                <a:latin typeface="Calibri" panose="020F0502020204030204" pitchFamily="34" charset="0"/>
                <a:cs typeface="Calibri" panose="020F0502020204030204" pitchFamily="34" charset="0"/>
                <a:sym typeface="Arial"/>
              </a:rPr>
            </a:br>
            <a:endParaRPr dirty="0">
              <a:solidFill>
                <a:srgbClr val="006699"/>
              </a:solidFill>
              <a:latin typeface="Calibri" panose="020F0502020204030204" pitchFamily="34" charset="0"/>
              <a:cs typeface="Calibri" panose="020F0502020204030204" pitchFamily="34" charset="0"/>
            </a:endParaRPr>
          </a:p>
          <a:p>
            <a:pPr marL="0" marR="0" lvl="0" indent="0" algn="l" rtl="0">
              <a:lnSpc>
                <a:spcPct val="107000"/>
              </a:lnSpc>
              <a:spcBef>
                <a:spcPts val="800"/>
              </a:spcBef>
              <a:spcAft>
                <a:spcPts val="0"/>
              </a:spcAft>
              <a:buNone/>
            </a:pPr>
            <a:endParaRPr lang="en-GB" sz="1050" b="0" i="0" u="none" strike="noStrike" cap="none" dirty="0">
              <a:solidFill>
                <a:srgbClr val="00B050"/>
              </a:solidFill>
              <a:latin typeface="Arial"/>
              <a:ea typeface="Arial"/>
              <a:cs typeface="Arial"/>
              <a:sym typeface="Arial"/>
            </a:endParaRPr>
          </a:p>
          <a:p>
            <a:pPr marL="0" marR="0" lvl="0" indent="0" algn="l" rtl="0">
              <a:lnSpc>
                <a:spcPct val="107000"/>
              </a:lnSpc>
              <a:spcBef>
                <a:spcPts val="800"/>
              </a:spcBef>
              <a:spcAft>
                <a:spcPts val="0"/>
              </a:spcAft>
              <a:buNone/>
            </a:pPr>
            <a:endParaRPr lang="en-GB" sz="1050" b="0" i="0" u="none" strike="noStrike" cap="none" dirty="0">
              <a:solidFill>
                <a:srgbClr val="00B050"/>
              </a:solidFill>
              <a:latin typeface="Arial"/>
              <a:ea typeface="Arial"/>
              <a:cs typeface="Arial"/>
              <a:sym typeface="Arial"/>
            </a:endParaRPr>
          </a:p>
          <a:p>
            <a:pPr marL="0" marR="0" lvl="0" indent="0" algn="l" rtl="0">
              <a:lnSpc>
                <a:spcPct val="107000"/>
              </a:lnSpc>
              <a:spcBef>
                <a:spcPts val="800"/>
              </a:spcBef>
              <a:spcAft>
                <a:spcPts val="0"/>
              </a:spcAft>
              <a:buNone/>
            </a:pPr>
            <a:endParaRPr lang="en-GB" sz="1050" dirty="0">
              <a:solidFill>
                <a:srgbClr val="00B050"/>
              </a:solidFill>
            </a:endParaRPr>
          </a:p>
          <a:p>
            <a:pPr marL="0" marR="0" lvl="0" indent="0" algn="l" rtl="0">
              <a:lnSpc>
                <a:spcPct val="107000"/>
              </a:lnSpc>
              <a:spcBef>
                <a:spcPts val="800"/>
              </a:spcBef>
              <a:spcAft>
                <a:spcPts val="0"/>
              </a:spcAft>
              <a:buNone/>
            </a:pPr>
            <a:endParaRPr sz="1050" b="0" i="0" u="none" strike="noStrike" cap="none" dirty="0">
              <a:solidFill>
                <a:srgbClr val="00B050"/>
              </a:solidFill>
              <a:latin typeface="Arial"/>
              <a:ea typeface="Arial"/>
              <a:cs typeface="Arial"/>
              <a:sym typeface="Arial"/>
            </a:endParaRPr>
          </a:p>
          <a:p>
            <a:pPr marL="457200" marR="0" lvl="0" indent="0" algn="ctr" rtl="0">
              <a:lnSpc>
                <a:spcPct val="100000"/>
              </a:lnSpc>
              <a:spcBef>
                <a:spcPts val="80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lang="en-GB" sz="2000" b="1"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lang="en-GB"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1200" b="0" i="0" u="none" strike="noStrike" cap="none" dirty="0">
              <a:solidFill>
                <a:srgbClr val="00000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1200" dirty="0">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3200"/>
              <a:buFont typeface="Arial"/>
              <a:buNone/>
            </a:pPr>
            <a:endParaRPr lang="en-GB" sz="1200" b="0" i="0" u="none" strike="noStrike" cap="none" dirty="0">
              <a:solidFill>
                <a:srgbClr val="00000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1200" dirty="0">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3200"/>
              <a:buFont typeface="Arial"/>
              <a:buNone/>
            </a:pPr>
            <a:endParaRPr lang="en-GB" sz="1200" b="0" i="0" u="none" strike="noStrike" cap="none" dirty="0">
              <a:solidFill>
                <a:srgbClr val="00000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1200" dirty="0">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3200"/>
              <a:buFont typeface="Arial"/>
              <a:buNone/>
            </a:pPr>
            <a:endParaRPr sz="1200" b="0" i="0" u="none" strike="noStrike" cap="none" dirty="0">
              <a:solidFill>
                <a:srgbClr val="00000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3200"/>
              <a:buFont typeface="Arial"/>
              <a:buNone/>
            </a:pPr>
            <a:endParaRPr sz="1200" b="0" i="0" u="none" strike="noStrike" cap="none" dirty="0">
              <a:solidFill>
                <a:srgbClr val="000000"/>
              </a:solidFill>
              <a:latin typeface="Calibri" panose="020F0502020204030204" pitchFamily="34" charset="0"/>
              <a:cs typeface="Calibri" panose="020F0502020204030204" pitchFamily="34" charset="0"/>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grpSp>
        <p:nvGrpSpPr>
          <p:cNvPr id="98" name="Google Shape;98;p4"/>
          <p:cNvGrpSpPr/>
          <p:nvPr/>
        </p:nvGrpSpPr>
        <p:grpSpPr>
          <a:xfrm>
            <a:off x="1538428" y="2200811"/>
            <a:ext cx="6624337" cy="1309112"/>
            <a:chOff x="1082694" y="-1004323"/>
            <a:chExt cx="7597560" cy="2806444"/>
          </a:xfrm>
        </p:grpSpPr>
        <p:sp>
          <p:nvSpPr>
            <p:cNvPr id="99" name="Google Shape;99;p4"/>
            <p:cNvSpPr/>
            <p:nvPr/>
          </p:nvSpPr>
          <p:spPr>
            <a:xfrm>
              <a:off x="1082694" y="-1004323"/>
              <a:ext cx="1807883" cy="2806442"/>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Cognition and Learning </a:t>
              </a:r>
              <a:endParaRPr sz="1100" dirty="0">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None/>
              </a:pPr>
              <a:endParaRPr sz="105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e.g. dyslexia, dyscalculia, dyspraxia, moderate or severe learning difficulties, low attainment</a:t>
              </a:r>
              <a:endParaRPr sz="1100" dirty="0">
                <a:latin typeface="Calibri" panose="020F0502020204030204" pitchFamily="34" charset="0"/>
                <a:cs typeface="Calibri" panose="020F0502020204030204" pitchFamily="34" charset="0"/>
              </a:endParaRPr>
            </a:p>
          </p:txBody>
        </p:sp>
        <p:sp>
          <p:nvSpPr>
            <p:cNvPr id="100" name="Google Shape;100;p4"/>
            <p:cNvSpPr/>
            <p:nvPr/>
          </p:nvSpPr>
          <p:spPr>
            <a:xfrm>
              <a:off x="3010676" y="-1004321"/>
              <a:ext cx="1810748" cy="2806442"/>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Communication and Interaction</a:t>
              </a:r>
              <a:endParaRPr sz="1100" dirty="0">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None/>
              </a:pPr>
              <a:endParaRPr sz="105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e.g. Autistic Spectrum Disorder, Speech Language and Communication difficulties</a:t>
              </a:r>
              <a:endParaRPr sz="1100" dirty="0">
                <a:latin typeface="Calibri" panose="020F0502020204030204" pitchFamily="34" charset="0"/>
                <a:cs typeface="Calibri" panose="020F0502020204030204" pitchFamily="34" charset="0"/>
              </a:endParaRPr>
            </a:p>
          </p:txBody>
        </p:sp>
        <p:sp>
          <p:nvSpPr>
            <p:cNvPr id="101" name="Google Shape;101;p4"/>
            <p:cNvSpPr/>
            <p:nvPr/>
          </p:nvSpPr>
          <p:spPr>
            <a:xfrm>
              <a:off x="4941523" y="-1004321"/>
              <a:ext cx="1807883" cy="2806442"/>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Social, Emotional and Mental Health</a:t>
              </a:r>
              <a:endParaRPr sz="1100" dirty="0">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None/>
              </a:pPr>
              <a:endParaRPr sz="105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e.g. attachment, anxiety, ADHD, mental heath issues,, social disorders</a:t>
              </a:r>
              <a:endParaRPr sz="1100" dirty="0">
                <a:latin typeface="Calibri" panose="020F0502020204030204" pitchFamily="34" charset="0"/>
                <a:cs typeface="Calibri" panose="020F0502020204030204" pitchFamily="34" charset="0"/>
              </a:endParaRPr>
            </a:p>
          </p:txBody>
        </p:sp>
        <p:sp>
          <p:nvSpPr>
            <p:cNvPr id="102" name="Google Shape;102;p4"/>
            <p:cNvSpPr/>
            <p:nvPr/>
          </p:nvSpPr>
          <p:spPr>
            <a:xfrm>
              <a:off x="6869506" y="-1004319"/>
              <a:ext cx="1810748" cy="2806440"/>
            </a:xfrm>
            <a:prstGeom prst="roundRect">
              <a:avLst>
                <a:gd name="adj" fmla="val 11563"/>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Sensory and/or Physical</a:t>
              </a:r>
              <a:endParaRPr sz="1100" dirty="0">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None/>
              </a:pPr>
              <a:endParaRPr lang="en-GB" sz="105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endParaRPr sz="105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e.g. Visual or hearing impairment, physical difficulties, multi sensory impairment</a:t>
              </a:r>
              <a:r>
                <a:rPr lang="en-US" sz="1050" dirty="0">
                  <a:solidFill>
                    <a:schemeClr val="dk1"/>
                  </a:solidFill>
                  <a:latin typeface="Calibri" panose="020F0502020204030204" pitchFamily="34" charset="0"/>
                  <a:cs typeface="Calibri" panose="020F0502020204030204" pitchFamily="34" charset="0"/>
                </a:rPr>
                <a:t>.</a:t>
              </a:r>
              <a:endParaRPr sz="1100" dirty="0">
                <a:latin typeface="Calibri" panose="020F0502020204030204" pitchFamily="34" charset="0"/>
                <a:cs typeface="Calibri" panose="020F0502020204030204" pitchFamily="34" charset="0"/>
              </a:endParaRPr>
            </a:p>
          </p:txBody>
        </p:sp>
      </p:grpSp>
      <p:sp>
        <p:nvSpPr>
          <p:cNvPr id="103" name="Google Shape;103;p4">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Picture 1">
            <a:extLst>
              <a:ext uri="{FF2B5EF4-FFF2-40B4-BE49-F238E27FC236}">
                <a16:creationId xmlns:a16="http://schemas.microsoft.com/office/drawing/2014/main" id="{542F3731-8AF6-07E3-8090-B8880A6E50CC}"/>
              </a:ext>
            </a:extLst>
          </p:cNvPr>
          <p:cNvPicPr>
            <a:picLocks noChangeAspect="1"/>
          </p:cNvPicPr>
          <p:nvPr/>
        </p:nvPicPr>
        <p:blipFill>
          <a:blip r:embed="rId4"/>
          <a:stretch>
            <a:fillRect/>
          </a:stretch>
        </p:blipFill>
        <p:spPr>
          <a:xfrm>
            <a:off x="3620" y="4431401"/>
            <a:ext cx="607760" cy="607760"/>
          </a:xfrm>
          <a:prstGeom prst="rect">
            <a:avLst/>
          </a:prstGeom>
        </p:spPr>
      </p:pic>
      <p:pic>
        <p:nvPicPr>
          <p:cNvPr id="3" name="Picture 2">
            <a:extLst>
              <a:ext uri="{FF2B5EF4-FFF2-40B4-BE49-F238E27FC236}">
                <a16:creationId xmlns:a16="http://schemas.microsoft.com/office/drawing/2014/main" id="{4D73E540-8048-A26A-B327-685916FD0762}"/>
              </a:ext>
            </a:extLst>
          </p:cNvPr>
          <p:cNvPicPr>
            <a:picLocks noChangeAspect="1"/>
          </p:cNvPicPr>
          <p:nvPr/>
        </p:nvPicPr>
        <p:blipFill>
          <a:blip r:embed="rId5"/>
          <a:stretch>
            <a:fillRect/>
          </a:stretch>
        </p:blipFill>
        <p:spPr>
          <a:xfrm>
            <a:off x="5278904" y="4285314"/>
            <a:ext cx="3106471" cy="821968"/>
          </a:xfrm>
          <a:prstGeom prst="rect">
            <a:avLst/>
          </a:prstGeom>
        </p:spPr>
      </p:pic>
      <p:pic>
        <p:nvPicPr>
          <p:cNvPr id="4" name="Picture 3">
            <a:extLst>
              <a:ext uri="{FF2B5EF4-FFF2-40B4-BE49-F238E27FC236}">
                <a16:creationId xmlns:a16="http://schemas.microsoft.com/office/drawing/2014/main" id="{7E355698-C53A-16CC-6262-3D39616FCFB6}"/>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365809" y="4324297"/>
            <a:ext cx="3106471" cy="821968"/>
          </a:xfrm>
          <a:prstGeom prst="rect">
            <a:avLst/>
          </a:prstGeom>
        </p:spPr>
      </p:pic>
      <p:sp>
        <p:nvSpPr>
          <p:cNvPr id="5" name="Google Shape;64;p2">
            <a:extLst>
              <a:ext uri="{FF2B5EF4-FFF2-40B4-BE49-F238E27FC236}">
                <a16:creationId xmlns:a16="http://schemas.microsoft.com/office/drawing/2014/main" id="{D98A1611-6976-491B-DC2F-E61C3B2B8F66}"/>
              </a:ext>
            </a:extLst>
          </p:cNvPr>
          <p:cNvSpPr/>
          <p:nvPr/>
        </p:nvSpPr>
        <p:spPr>
          <a:xfrm>
            <a:off x="1150371" y="1007533"/>
            <a:ext cx="7400452" cy="821968"/>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200" b="0" i="0" u="none" strike="noStrike" cap="none" dirty="0">
              <a:solidFill>
                <a:schemeClr val="lt1"/>
              </a:solidFill>
              <a:latin typeface="Arial"/>
              <a:ea typeface="Arial"/>
              <a:cs typeface="Arial"/>
              <a:sym typeface="Arial"/>
            </a:endParaRPr>
          </a:p>
        </p:txBody>
      </p:sp>
      <p:sp>
        <p:nvSpPr>
          <p:cNvPr id="6" name="TextBox 5">
            <a:extLst>
              <a:ext uri="{FF2B5EF4-FFF2-40B4-BE49-F238E27FC236}">
                <a16:creationId xmlns:a16="http://schemas.microsoft.com/office/drawing/2014/main" id="{27CFB2CF-9774-FE52-5A37-7E37BD69D536}"/>
              </a:ext>
            </a:extLst>
          </p:cNvPr>
          <p:cNvSpPr txBox="1"/>
          <p:nvPr/>
        </p:nvSpPr>
        <p:spPr>
          <a:xfrm>
            <a:off x="1288456" y="1134618"/>
            <a:ext cx="7019566" cy="577081"/>
          </a:xfrm>
          <a:prstGeom prst="rect">
            <a:avLst/>
          </a:prstGeom>
          <a:noFill/>
        </p:spPr>
        <p:txBody>
          <a:bodyPr wrap="square" rtlCol="0">
            <a:spAutoFit/>
          </a:bodyPr>
          <a:lstStyle/>
          <a:p>
            <a:pPr algn="just"/>
            <a:r>
              <a:rPr lang="en-GB" sz="105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Barby, we believe that every pupil, regardless of gender, race or disability, has a right to equal access to a broad and balanced curriculum.   We consider it essential that the curriculum is presented in a supportive and stimulating atmosphere, which values each child and encourages them to achieve their full potential.     </a:t>
            </a:r>
            <a:r>
              <a:rPr lang="en-GB" sz="1050" dirty="0">
                <a:effectLst/>
                <a:latin typeface="Calibri" panose="020F0502020204030204" pitchFamily="34" charset="0"/>
                <a:ea typeface="Calibri" panose="020F0502020204030204" pitchFamily="34" charset="0"/>
                <a:cs typeface="Calibri" panose="020F0502020204030204" pitchFamily="34" charset="0"/>
              </a:rPr>
              <a:t>This encompasses the four main areas of SEND:</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5" name="Google Shape;125;p6"/>
          <p:cNvSpPr txBox="1"/>
          <p:nvPr/>
        </p:nvSpPr>
        <p:spPr>
          <a:xfrm>
            <a:off x="892166" y="161784"/>
            <a:ext cx="7940938" cy="4770506"/>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93345" marR="0" lvl="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What opportunities are there for children to be involved in their own learning?</a:t>
            </a:r>
            <a:endParaRPr lang="en-US"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endParaRPr lang="en-GB" sz="600" cap="none" dirty="0">
              <a:latin typeface="Century Gothic" panose="020B0502020202020204" pitchFamily="34" charset="0"/>
              <a:ea typeface="Arial"/>
              <a:cs typeface="Arial"/>
              <a:sym typeface="Arial"/>
            </a:endParaRPr>
          </a:p>
          <a:p>
            <a:endParaRPr lang="en-GB" sz="600" b="0" i="0" u="none" strike="noStrike" dirty="0">
              <a:solidFill>
                <a:srgbClr val="00B050"/>
              </a:solidFill>
              <a:latin typeface="Century Gothic" panose="020B0502020202020204" pitchFamily="34" charset="0"/>
            </a:endParaRPr>
          </a:p>
          <a:p>
            <a:endParaRPr lang="en-GB" sz="600" cap="none" dirty="0">
              <a:solidFill>
                <a:srgbClr val="00B050"/>
              </a:solidFill>
              <a:latin typeface="Century Gothic" panose="020B0502020202020204" pitchFamily="34" charset="0"/>
              <a:ea typeface="Arial"/>
              <a:cs typeface="Arial"/>
              <a:sym typeface="Arial"/>
            </a:endParaRPr>
          </a:p>
          <a:p>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r>
              <a:rPr lang="en-GB" sz="1800" b="0" i="0" u="none" strike="noStrike" baseline="0" dirty="0">
                <a:solidFill>
                  <a:srgbClr val="000000"/>
                </a:solidFill>
                <a:latin typeface="Calibri"/>
                <a:cs typeface="Calibri"/>
              </a:rPr>
              <a:t>If your child has a question or concern, they can speak to any adult in school, such as their </a:t>
            </a:r>
            <a:r>
              <a:rPr lang="en-GB" sz="1800" dirty="0">
                <a:latin typeface="Calibri"/>
                <a:cs typeface="Calibri"/>
              </a:rPr>
              <a:t>class</a:t>
            </a:r>
            <a:r>
              <a:rPr lang="en-GB" sz="1800" b="0" i="0" u="none" strike="noStrike" baseline="0" dirty="0">
                <a:solidFill>
                  <a:srgbClr val="000000"/>
                </a:solidFill>
                <a:latin typeface="Calibri"/>
                <a:cs typeface="Calibri"/>
              </a:rPr>
              <a:t> </a:t>
            </a:r>
            <a:r>
              <a:rPr lang="en-GB" sz="1800" dirty="0">
                <a:latin typeface="Calibri"/>
                <a:cs typeface="Calibri"/>
              </a:rPr>
              <a:t>teacher</a:t>
            </a:r>
            <a:r>
              <a:rPr lang="en-GB" sz="1800" b="0" i="0" u="none" strike="noStrike" baseline="0" dirty="0">
                <a:solidFill>
                  <a:srgbClr val="000000"/>
                </a:solidFill>
                <a:latin typeface="Calibri"/>
                <a:cs typeface="Calibri"/>
              </a:rPr>
              <a:t>, </a:t>
            </a:r>
            <a:r>
              <a:rPr lang="en-GB" sz="1800" dirty="0">
                <a:latin typeface="Calibri"/>
                <a:cs typeface="Calibri"/>
              </a:rPr>
              <a:t>teaching</a:t>
            </a:r>
            <a:r>
              <a:rPr lang="en-GB" sz="1800" b="0" i="0" u="none" strike="noStrike" baseline="0" dirty="0">
                <a:solidFill>
                  <a:srgbClr val="000000"/>
                </a:solidFill>
                <a:latin typeface="Calibri"/>
                <a:cs typeface="Calibri"/>
              </a:rPr>
              <a:t> </a:t>
            </a:r>
            <a:r>
              <a:rPr lang="en-GB" sz="1800" dirty="0">
                <a:latin typeface="Calibri"/>
                <a:cs typeface="Calibri"/>
              </a:rPr>
              <a:t>assistant</a:t>
            </a:r>
            <a:r>
              <a:rPr lang="en-GB" sz="1800" b="0" i="0" u="none" strike="noStrike" baseline="0" dirty="0">
                <a:solidFill>
                  <a:srgbClr val="000000"/>
                </a:solidFill>
                <a:latin typeface="Calibri"/>
                <a:cs typeface="Calibri"/>
              </a:rPr>
              <a:t>, and SENDCo</a:t>
            </a:r>
            <a:r>
              <a:rPr lang="en-GB" sz="1800" b="0" i="0" u="none" strike="noStrike" baseline="0" dirty="0">
                <a:solidFill>
                  <a:srgbClr val="000000"/>
                </a:solidFill>
                <a:latin typeface="Century Gothic"/>
              </a:rPr>
              <a:t>.</a:t>
            </a:r>
            <a:endParaRPr sz="3200" b="0" i="0" u="none" strike="noStrike" cap="none" dirty="0">
              <a:solidFill>
                <a:srgbClr val="000000"/>
              </a:solidFill>
              <a:latin typeface="Century Gothic"/>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132" name="Google Shape;132;p6">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Picture 1">
            <a:extLst>
              <a:ext uri="{FF2B5EF4-FFF2-40B4-BE49-F238E27FC236}">
                <a16:creationId xmlns:a16="http://schemas.microsoft.com/office/drawing/2014/main" id="{4AAA3887-A937-7922-CD41-1F4582C6824B}"/>
              </a:ext>
            </a:extLst>
          </p:cNvPr>
          <p:cNvPicPr>
            <a:picLocks noChangeAspect="1"/>
          </p:cNvPicPr>
          <p:nvPr/>
        </p:nvPicPr>
        <p:blipFill>
          <a:blip r:embed="rId4"/>
          <a:stretch>
            <a:fillRect/>
          </a:stretch>
        </p:blipFill>
        <p:spPr>
          <a:xfrm>
            <a:off x="-205930" y="4240901"/>
            <a:ext cx="607760" cy="607760"/>
          </a:xfrm>
          <a:prstGeom prst="rect">
            <a:avLst/>
          </a:prstGeom>
        </p:spPr>
      </p:pic>
      <p:pic>
        <p:nvPicPr>
          <p:cNvPr id="3" name="Picture 2">
            <a:extLst>
              <a:ext uri="{FF2B5EF4-FFF2-40B4-BE49-F238E27FC236}">
                <a16:creationId xmlns:a16="http://schemas.microsoft.com/office/drawing/2014/main" id="{734C8B6C-90A2-35CC-109E-E894A152CABA}"/>
              </a:ext>
            </a:extLst>
          </p:cNvPr>
          <p:cNvPicPr>
            <a:picLocks noChangeAspect="1"/>
          </p:cNvPicPr>
          <p:nvPr/>
        </p:nvPicPr>
        <p:blipFill>
          <a:blip r:embed="rId5"/>
          <a:stretch>
            <a:fillRect/>
          </a:stretch>
        </p:blipFill>
        <p:spPr>
          <a:xfrm>
            <a:off x="5304247" y="4019444"/>
            <a:ext cx="3106471" cy="821968"/>
          </a:xfrm>
          <a:prstGeom prst="rect">
            <a:avLst/>
          </a:prstGeom>
        </p:spPr>
      </p:pic>
      <p:pic>
        <p:nvPicPr>
          <p:cNvPr id="4" name="Picture 3">
            <a:extLst>
              <a:ext uri="{FF2B5EF4-FFF2-40B4-BE49-F238E27FC236}">
                <a16:creationId xmlns:a16="http://schemas.microsoft.com/office/drawing/2014/main" id="{46B80EA5-A71C-AC9A-69BD-C1CB932B9642}"/>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255979" y="3982825"/>
            <a:ext cx="3106471" cy="821968"/>
          </a:xfrm>
          <a:prstGeom prst="rect">
            <a:avLst/>
          </a:prstGeom>
        </p:spPr>
      </p:pic>
      <p:sp>
        <p:nvSpPr>
          <p:cNvPr id="5" name="TextBox 4">
            <a:extLst>
              <a:ext uri="{FF2B5EF4-FFF2-40B4-BE49-F238E27FC236}">
                <a16:creationId xmlns:a16="http://schemas.microsoft.com/office/drawing/2014/main" id="{85AE607F-27B6-7C7B-7FAD-5B375829B312}"/>
              </a:ext>
            </a:extLst>
          </p:cNvPr>
          <p:cNvSpPr txBox="1"/>
          <p:nvPr/>
        </p:nvSpPr>
        <p:spPr>
          <a:xfrm>
            <a:off x="1930400" y="1155699"/>
            <a:ext cx="6197600" cy="1600438"/>
          </a:xfrm>
          <a:prstGeom prst="rect">
            <a:avLst/>
          </a:prstGeom>
          <a:noFill/>
        </p:spPr>
        <p:txBody>
          <a:bodyPr wrap="square" rtlCol="0">
            <a:spAutoFit/>
          </a:bodyPr>
          <a:lstStyle/>
          <a:p>
            <a:r>
              <a:rPr lang="en-GB" dirty="0">
                <a:latin typeface="Calibri" panose="020F0502020204030204" pitchFamily="34" charset="0"/>
                <a:cs typeface="Calibri" panose="020F0502020204030204" pitchFamily="34" charset="0"/>
              </a:rPr>
              <a:t>The </a:t>
            </a:r>
            <a:r>
              <a:rPr lang="en-GB" b="0" i="0" u="none" strike="noStrike" baseline="0" dirty="0">
                <a:solidFill>
                  <a:srgbClr val="000000"/>
                </a:solidFill>
                <a:latin typeface="Calibri" panose="020F0502020204030204" pitchFamily="34" charset="0"/>
                <a:cs typeface="Calibri" panose="020F0502020204030204" pitchFamily="34" charset="0"/>
              </a:rPr>
              <a:t>thoughts and views of every child are listened to and valued at Barby. </a:t>
            </a:r>
          </a:p>
          <a:p>
            <a:r>
              <a:rPr lang="en-GB" b="0" i="0" u="none" strike="noStrike" baseline="0" dirty="0">
                <a:solidFill>
                  <a:srgbClr val="000000"/>
                </a:solidFill>
                <a:latin typeface="Calibri" panose="020F0502020204030204" pitchFamily="34" charset="0"/>
                <a:cs typeface="Calibri" panose="020F0502020204030204" pitchFamily="34" charset="0"/>
              </a:rPr>
              <a:t>For children with Special Educational Needs, they have the opportunity to voice their ideas and opinions about their own provision regularly with class teachers, teaching assistants and </a:t>
            </a:r>
            <a:r>
              <a:rPr lang="en-GB" b="0" i="0" u="none" strike="noStrike" baseline="0" dirty="0" err="1">
                <a:solidFill>
                  <a:srgbClr val="000000"/>
                </a:solidFill>
                <a:latin typeface="Calibri" panose="020F0502020204030204" pitchFamily="34" charset="0"/>
                <a:cs typeface="Calibri" panose="020F0502020204030204" pitchFamily="34" charset="0"/>
              </a:rPr>
              <a:t>SLT</a:t>
            </a:r>
            <a:r>
              <a:rPr lang="en-GB" b="0" i="0" u="none" strike="noStrike" baseline="0" dirty="0">
                <a:solidFill>
                  <a:srgbClr val="000000"/>
                </a:solidFill>
                <a:latin typeface="Calibri" panose="020F0502020204030204" pitchFamily="34" charset="0"/>
                <a:cs typeface="Calibri" panose="020F0502020204030204" pitchFamily="34" charset="0"/>
              </a:rPr>
              <a:t>. These views are taken into account and used alongside the other information gathered about their learning to inform the support that they receive. </a:t>
            </a:r>
            <a:endParaRPr lang="en-GB" b="0" i="0" u="none" strike="noStrike" cap="none" dirty="0">
              <a:solidFill>
                <a:srgbClr val="00B050"/>
              </a:solidFill>
              <a:latin typeface="Calibri" panose="020F0502020204030204" pitchFamily="34" charset="0"/>
              <a:cs typeface="Calibri" panose="020F0502020204030204" pitchFamily="34" charset="0"/>
              <a:sym typeface="Arial"/>
            </a:endParaRPr>
          </a:p>
          <a:p>
            <a:endParaRPr lang="en-GB" dirty="0"/>
          </a:p>
        </p:txBody>
      </p:sp>
      <p:sp>
        <p:nvSpPr>
          <p:cNvPr id="6" name="Rectangle: Rounded Corners 5">
            <a:extLst>
              <a:ext uri="{FF2B5EF4-FFF2-40B4-BE49-F238E27FC236}">
                <a16:creationId xmlns:a16="http://schemas.microsoft.com/office/drawing/2014/main" id="{B242447B-0D3F-64D0-9A54-D006A502D426}"/>
              </a:ext>
            </a:extLst>
          </p:cNvPr>
          <p:cNvSpPr/>
          <p:nvPr/>
        </p:nvSpPr>
        <p:spPr>
          <a:xfrm>
            <a:off x="1701800" y="1041400"/>
            <a:ext cx="6550034" cy="1530350"/>
          </a:xfrm>
          <a:prstGeom prst="roundRect">
            <a:avLst/>
          </a:prstGeom>
          <a:noFill/>
          <a:ln w="38100">
            <a:solidFill>
              <a:srgbClr val="00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7"/>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5" name="Google Shape;165;p7">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 name="Picture 3">
            <a:extLst>
              <a:ext uri="{FF2B5EF4-FFF2-40B4-BE49-F238E27FC236}">
                <a16:creationId xmlns:a16="http://schemas.microsoft.com/office/drawing/2014/main" id="{4B11E35F-14DB-2C57-9230-165D2BD49A54}"/>
              </a:ext>
            </a:extLst>
          </p:cNvPr>
          <p:cNvPicPr>
            <a:picLocks noChangeAspect="1"/>
          </p:cNvPicPr>
          <p:nvPr/>
        </p:nvPicPr>
        <p:blipFill>
          <a:blip r:embed="rId4"/>
          <a:stretch>
            <a:fillRect/>
          </a:stretch>
        </p:blipFill>
        <p:spPr>
          <a:xfrm>
            <a:off x="29698" y="4473326"/>
            <a:ext cx="562396" cy="562396"/>
          </a:xfrm>
          <a:prstGeom prst="rect">
            <a:avLst/>
          </a:prstGeom>
        </p:spPr>
      </p:pic>
      <p:pic>
        <p:nvPicPr>
          <p:cNvPr id="5" name="Picture 4">
            <a:extLst>
              <a:ext uri="{FF2B5EF4-FFF2-40B4-BE49-F238E27FC236}">
                <a16:creationId xmlns:a16="http://schemas.microsoft.com/office/drawing/2014/main" id="{35745DE9-6327-BBF8-0833-85D9500C3966}"/>
              </a:ext>
            </a:extLst>
          </p:cNvPr>
          <p:cNvPicPr>
            <a:picLocks noChangeAspect="1"/>
          </p:cNvPicPr>
          <p:nvPr/>
        </p:nvPicPr>
        <p:blipFill>
          <a:blip r:embed="rId5"/>
          <a:stretch>
            <a:fillRect/>
          </a:stretch>
        </p:blipFill>
        <p:spPr>
          <a:xfrm>
            <a:off x="5469347" y="4042337"/>
            <a:ext cx="3106471" cy="821968"/>
          </a:xfrm>
          <a:prstGeom prst="rect">
            <a:avLst/>
          </a:prstGeom>
        </p:spPr>
      </p:pic>
      <p:pic>
        <p:nvPicPr>
          <p:cNvPr id="6" name="Picture 5">
            <a:extLst>
              <a:ext uri="{FF2B5EF4-FFF2-40B4-BE49-F238E27FC236}">
                <a16:creationId xmlns:a16="http://schemas.microsoft.com/office/drawing/2014/main" id="{BF32D784-951E-DF53-4145-3C94DB9FE71D}"/>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560206" y="4080991"/>
            <a:ext cx="3106471" cy="821968"/>
          </a:xfrm>
          <a:prstGeom prst="rect">
            <a:avLst/>
          </a:prstGeom>
        </p:spPr>
      </p:pic>
      <p:sp>
        <p:nvSpPr>
          <p:cNvPr id="2" name="TextBox 1">
            <a:extLst>
              <a:ext uri="{FF2B5EF4-FFF2-40B4-BE49-F238E27FC236}">
                <a16:creationId xmlns:a16="http://schemas.microsoft.com/office/drawing/2014/main" id="{B44322F8-65A9-4C82-4D1E-CF7E1EE41A4B}"/>
              </a:ext>
            </a:extLst>
          </p:cNvPr>
          <p:cNvSpPr txBox="1"/>
          <p:nvPr/>
        </p:nvSpPr>
        <p:spPr>
          <a:xfrm>
            <a:off x="1009797" y="147368"/>
            <a:ext cx="7562279" cy="4862870"/>
          </a:xfrm>
          <a:prstGeom prst="rect">
            <a:avLst/>
          </a:prstGeom>
          <a:noFill/>
          <a:ln w="57150">
            <a:solidFill>
              <a:srgbClr val="00669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a:p>
            <a:pPr algn="ctr"/>
            <a:r>
              <a:rPr lang="en-US" sz="1800" dirty="0">
                <a:solidFill>
                  <a:srgbClr val="006699"/>
                </a:solidFill>
                <a:latin typeface="Calibri"/>
                <a:ea typeface="Calibri"/>
                <a:cs typeface="Calibri"/>
              </a:rPr>
              <a:t>Who are the best people to talk to in school about my child’s </a:t>
            </a:r>
            <a:br>
              <a:rPr lang="en-US" sz="1800" dirty="0">
                <a:solidFill>
                  <a:srgbClr val="006699"/>
                </a:solidFill>
                <a:latin typeface="Calibri"/>
                <a:ea typeface="Calibri"/>
                <a:cs typeface="Calibri"/>
              </a:rPr>
            </a:br>
            <a:r>
              <a:rPr lang="en-US" sz="1800" dirty="0">
                <a:solidFill>
                  <a:srgbClr val="006699"/>
                </a:solidFill>
                <a:latin typeface="Calibri"/>
                <a:ea typeface="Calibri"/>
                <a:cs typeface="Calibri"/>
              </a:rPr>
              <a:t>Special Educational Needs or Disabilities ?</a:t>
            </a:r>
            <a:endParaRPr lang="en-GB" dirty="0"/>
          </a:p>
          <a:p>
            <a:pPr algn="ctr"/>
            <a:endParaRPr lang="en-US" sz="1800" dirty="0">
              <a:solidFill>
                <a:srgbClr val="006699"/>
              </a:solidFill>
              <a:latin typeface="Calibri"/>
              <a:ea typeface="Calibri"/>
              <a:cs typeface="Calibri"/>
            </a:endParaRPr>
          </a:p>
          <a:p>
            <a:pPr algn="ctr"/>
            <a:endParaRPr lang="en-US" sz="1800" dirty="0">
              <a:solidFill>
                <a:srgbClr val="006699"/>
              </a:solidFill>
              <a:latin typeface="Calibri"/>
              <a:ea typeface="Calibri"/>
              <a:cs typeface="Calibri"/>
            </a:endParaRPr>
          </a:p>
          <a:p>
            <a:pPr algn="ctr"/>
            <a:endParaRPr lang="en-US" sz="1800" dirty="0">
              <a:solidFill>
                <a:srgbClr val="006699"/>
              </a:solidFill>
              <a:latin typeface="Calibri"/>
              <a:ea typeface="Calibri"/>
              <a:cs typeface="Calibri"/>
            </a:endParaRPr>
          </a:p>
          <a:p>
            <a:pPr algn="ctr"/>
            <a:endParaRPr lang="en-US" sz="1800" dirty="0">
              <a:solidFill>
                <a:srgbClr val="006699"/>
              </a:solidFill>
              <a:latin typeface="Calibri"/>
              <a:ea typeface="Calibri"/>
              <a:cs typeface="Calibri"/>
            </a:endParaRPr>
          </a:p>
          <a:p>
            <a:pPr algn="ctr"/>
            <a:endParaRPr lang="en-US" sz="1800" dirty="0">
              <a:solidFill>
                <a:srgbClr val="006699"/>
              </a:solidFill>
              <a:latin typeface="Calibri"/>
              <a:ea typeface="Calibri"/>
              <a:cs typeface="Calibri"/>
            </a:endParaRPr>
          </a:p>
          <a:p>
            <a:pPr algn="ctr"/>
            <a:r>
              <a:rPr lang="en-US" sz="1200" dirty="0">
                <a:solidFill>
                  <a:schemeClr val="dk1"/>
                </a:solidFill>
                <a:latin typeface="Calibri"/>
                <a:ea typeface="Calibri"/>
                <a:cs typeface="Calibri"/>
              </a:rPr>
              <a:t>At Barby CE School we believe that SEND is everybody’s responsibility and many of our staff would be able to talk to you about how to support your child. However, if you have more specific questions or concerns then our SENDCO would be the key person to speak to. </a:t>
            </a:r>
            <a:endParaRPr lang="en-US" dirty="0">
              <a:solidFill>
                <a:schemeClr val="dk1"/>
              </a:solidFill>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pPr algn="ctr"/>
            <a:endParaRPr lang="en-US" sz="1200" dirty="0">
              <a:solidFill>
                <a:schemeClr val="dk1"/>
              </a:solidFill>
              <a:latin typeface="Calibri"/>
              <a:ea typeface="Calibri"/>
              <a:cs typeface="Calibri"/>
            </a:endParaRP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9"/>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86" name="Google Shape;186;p9"/>
          <p:cNvSpPr txBox="1"/>
          <p:nvPr/>
        </p:nvSpPr>
        <p:spPr>
          <a:xfrm>
            <a:off x="892166" y="201885"/>
            <a:ext cx="7940938" cy="4739729"/>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What are the different types of support available for children with SEND?</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lang="en-GB"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196" name="Google Shape;196;p9">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 name="TextBox 2">
            <a:extLst>
              <a:ext uri="{FF2B5EF4-FFF2-40B4-BE49-F238E27FC236}">
                <a16:creationId xmlns:a16="http://schemas.microsoft.com/office/drawing/2014/main" id="{AA7F9239-33E1-95E9-467C-E00D7D2916AD}"/>
              </a:ext>
            </a:extLst>
          </p:cNvPr>
          <p:cNvSpPr txBox="1"/>
          <p:nvPr/>
        </p:nvSpPr>
        <p:spPr>
          <a:xfrm>
            <a:off x="6858136" y="1624281"/>
            <a:ext cx="1952552" cy="2400657"/>
          </a:xfrm>
          <a:prstGeom prst="rect">
            <a:avLst/>
          </a:prstGeom>
          <a:noFill/>
        </p:spPr>
        <p:txBody>
          <a:bodyPr wrap="square" lIns="91440" tIns="45720" rIns="91440" bIns="45720" rtlCol="0" anchor="t">
            <a:spAutoFit/>
          </a:bodyPr>
          <a:lstStyle/>
          <a:p>
            <a:pPr marL="0" marR="0" lvl="0" indent="0" rtl="0">
              <a:lnSpc>
                <a:spcPct val="100000"/>
              </a:lnSpc>
              <a:spcBef>
                <a:spcPts val="0"/>
              </a:spcBef>
              <a:spcAft>
                <a:spcPts val="0"/>
              </a:spcAft>
              <a:buNone/>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Some of the interventions we currently use in school:</a:t>
            </a:r>
            <a:endParaRPr lang="en-GB" sz="1000" dirty="0">
              <a:latin typeface="Calibri" panose="020F0502020204030204" pitchFamily="34" charset="0"/>
              <a:cs typeface="Calibri" panose="020F0502020204030204" pitchFamily="34" charset="0"/>
            </a:endParaRPr>
          </a:p>
          <a:p>
            <a:pPr marL="0" marR="0" lvl="0" indent="0" rtl="0">
              <a:lnSpc>
                <a:spcPct val="100000"/>
              </a:lnSpc>
              <a:spcBef>
                <a:spcPts val="0"/>
              </a:spcBef>
              <a:spcAft>
                <a:spcPts val="0"/>
              </a:spcAft>
              <a:buNone/>
            </a:pPr>
            <a:endParaRPr lang="en-GB" sz="1000" b="0" i="0" u="none" strike="noStrike" cap="none" dirty="0">
              <a:solidFill>
                <a:schemeClr val="dk1"/>
              </a:solidFill>
              <a:latin typeface="Calibri" panose="020F0502020204030204" pitchFamily="34" charset="0"/>
              <a:cs typeface="Calibri" panose="020F0502020204030204" pitchFamily="34" charset="0"/>
              <a:sym typeface="Arial"/>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Colourful Semantics</a:t>
            </a:r>
            <a:endParaRPr lang="en-GB" sz="1000" dirty="0">
              <a:solidFill>
                <a:schemeClr val="dk1"/>
              </a:solidFill>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dirty="0">
                <a:solidFill>
                  <a:schemeClr val="dk1"/>
                </a:solidFill>
                <a:latin typeface="Calibri" panose="020F0502020204030204" pitchFamily="34" charset="0"/>
                <a:cs typeface="Calibri" panose="020F0502020204030204" pitchFamily="34" charset="0"/>
              </a:rPr>
              <a:t>Drawing and Talking</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Shine interventions</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Speech and Language</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Precision Teaching</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Sensory Integration</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b="0" i="0" u="none" strike="noStrike" cap="none" dirty="0">
                <a:solidFill>
                  <a:schemeClr val="dk1"/>
                </a:solidFill>
                <a:latin typeface="Calibri" panose="020F0502020204030204" pitchFamily="34" charset="0"/>
                <a:cs typeface="Calibri" panose="020F0502020204030204" pitchFamily="34" charset="0"/>
                <a:sym typeface="Arial"/>
              </a:rPr>
              <a:t>Zone of Regulation</a:t>
            </a:r>
            <a:endParaRPr lang="en-GB" sz="1000" dirty="0">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r>
              <a:rPr lang="en-GB" sz="1000" dirty="0">
                <a:solidFill>
                  <a:schemeClr val="dk1"/>
                </a:solidFill>
                <a:latin typeface="Calibri" panose="020F0502020204030204" pitchFamily="34" charset="0"/>
                <a:cs typeface="Calibri" panose="020F0502020204030204" pitchFamily="34" charset="0"/>
              </a:rPr>
              <a:t>Little Wandles SEN program</a:t>
            </a:r>
          </a:p>
          <a:p>
            <a:pPr marL="171450" marR="0" lvl="0" indent="-171450" rtl="0">
              <a:lnSpc>
                <a:spcPct val="100000"/>
              </a:lnSpc>
              <a:spcBef>
                <a:spcPts val="0"/>
              </a:spcBef>
              <a:spcAft>
                <a:spcPts val="0"/>
              </a:spcAft>
              <a:buClr>
                <a:srgbClr val="000000"/>
              </a:buClr>
              <a:buSzPts val="1200"/>
              <a:buFont typeface="Noto Sans Symbols"/>
              <a:buChar char="❖"/>
            </a:pPr>
            <a:r>
              <a:rPr lang="en-GB" sz="1000" dirty="0">
                <a:solidFill>
                  <a:schemeClr val="dk1"/>
                </a:solidFill>
                <a:latin typeface="Calibri" panose="020F0502020204030204" pitchFamily="34" charset="0"/>
                <a:cs typeface="Calibri" panose="020F0502020204030204" pitchFamily="34" charset="0"/>
              </a:rPr>
              <a:t>SNIP</a:t>
            </a:r>
            <a:br>
              <a:rPr lang="en-GB" sz="1000" dirty="0">
                <a:solidFill>
                  <a:schemeClr val="dk1"/>
                </a:solidFill>
                <a:latin typeface="Calibri" panose="020F0502020204030204" pitchFamily="34" charset="0"/>
                <a:cs typeface="Calibri" panose="020F0502020204030204" pitchFamily="34" charset="0"/>
              </a:rPr>
            </a:br>
            <a:endParaRPr lang="en-GB" sz="1000" dirty="0">
              <a:solidFill>
                <a:schemeClr val="dk1"/>
              </a:solidFill>
              <a:latin typeface="Calibri" panose="020F0502020204030204" pitchFamily="34" charset="0"/>
              <a:cs typeface="Calibri" panose="020F0502020204030204" pitchFamily="34" charset="0"/>
            </a:endParaRPr>
          </a:p>
          <a:p>
            <a:pPr marL="0" marR="0" lvl="0" indent="0" rtl="0">
              <a:lnSpc>
                <a:spcPct val="100000"/>
              </a:lnSpc>
              <a:spcBef>
                <a:spcPts val="0"/>
              </a:spcBef>
              <a:spcAft>
                <a:spcPts val="0"/>
              </a:spcAft>
              <a:buNone/>
            </a:pPr>
            <a:endParaRPr lang="en-GB" sz="1000" dirty="0">
              <a:solidFill>
                <a:schemeClr val="dk1"/>
              </a:solidFill>
              <a:latin typeface="Calibri" panose="020F0502020204030204" pitchFamily="34" charset="0"/>
              <a:cs typeface="Calibri" panose="020F0502020204030204" pitchFamily="34" charset="0"/>
            </a:endParaRPr>
          </a:p>
          <a:p>
            <a:pPr marL="171450" marR="0" lvl="0" indent="-171450" rtl="0">
              <a:lnSpc>
                <a:spcPct val="100000"/>
              </a:lnSpc>
              <a:spcBef>
                <a:spcPts val="0"/>
              </a:spcBef>
              <a:spcAft>
                <a:spcPts val="0"/>
              </a:spcAft>
              <a:buClr>
                <a:srgbClr val="000000"/>
              </a:buClr>
              <a:buSzPts val="1200"/>
              <a:buFont typeface="Noto Sans Symbols"/>
              <a:buChar char="❖"/>
            </a:pPr>
            <a:endParaRPr lang="en-GB" sz="1000" dirty="0">
              <a:solidFill>
                <a:schemeClr val="dk1"/>
              </a:solidFill>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CA558AB-E1E3-8E86-BB6A-CAD79CA8C623}"/>
              </a:ext>
            </a:extLst>
          </p:cNvPr>
          <p:cNvPicPr>
            <a:picLocks noChangeAspect="1"/>
          </p:cNvPicPr>
          <p:nvPr/>
        </p:nvPicPr>
        <p:blipFill>
          <a:blip r:embed="rId4"/>
          <a:stretch>
            <a:fillRect/>
          </a:stretch>
        </p:blipFill>
        <p:spPr>
          <a:xfrm>
            <a:off x="29698" y="4473326"/>
            <a:ext cx="562396" cy="562396"/>
          </a:xfrm>
          <a:prstGeom prst="rect">
            <a:avLst/>
          </a:prstGeom>
        </p:spPr>
      </p:pic>
      <p:sp>
        <p:nvSpPr>
          <p:cNvPr id="5" name="Google Shape;210;p10">
            <a:extLst>
              <a:ext uri="{FF2B5EF4-FFF2-40B4-BE49-F238E27FC236}">
                <a16:creationId xmlns:a16="http://schemas.microsoft.com/office/drawing/2014/main" id="{D0856416-C793-EB44-C977-7F7FAD845B74}"/>
              </a:ext>
            </a:extLst>
          </p:cNvPr>
          <p:cNvSpPr/>
          <p:nvPr/>
        </p:nvSpPr>
        <p:spPr>
          <a:xfrm>
            <a:off x="1030234" y="707724"/>
            <a:ext cx="5710173" cy="1079404"/>
          </a:xfrm>
          <a:prstGeom prst="downArrowCallout">
            <a:avLst>
              <a:gd name="adj1" fmla="val 26738"/>
              <a:gd name="adj2" fmla="val 25000"/>
              <a:gd name="adj3" fmla="val 25000"/>
              <a:gd name="adj4" fmla="val 65769"/>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100" b="0" i="0" u="none" strike="noStrike" cap="none" dirty="0">
                <a:solidFill>
                  <a:schemeClr val="dk1"/>
                </a:solidFill>
                <a:latin typeface="Calibri" panose="020F0502020204030204" pitchFamily="34" charset="0"/>
                <a:cs typeface="Calibri" panose="020F0502020204030204" pitchFamily="34" charset="0"/>
                <a:sym typeface="Arial"/>
              </a:rPr>
              <a:t>All children at Barby CE Primary School have access to Quality First Teaching within the class which means their teachers take time to identify their strengths, areas for development and any gaps in their prior learning. They may access additional interventions to help plug these gaps and secure understanding. </a:t>
            </a:r>
            <a:endParaRPr dirty="0">
              <a:latin typeface="Calibri" panose="020F0502020204030204" pitchFamily="34" charset="0"/>
              <a:cs typeface="Calibri" panose="020F0502020204030204" pitchFamily="34" charset="0"/>
            </a:endParaRPr>
          </a:p>
        </p:txBody>
      </p:sp>
      <p:sp>
        <p:nvSpPr>
          <p:cNvPr id="6" name="Google Shape;211;p10">
            <a:extLst>
              <a:ext uri="{FF2B5EF4-FFF2-40B4-BE49-F238E27FC236}">
                <a16:creationId xmlns:a16="http://schemas.microsoft.com/office/drawing/2014/main" id="{FD742BE8-A6B7-6819-5A53-12974680AC05}"/>
              </a:ext>
            </a:extLst>
          </p:cNvPr>
          <p:cNvSpPr/>
          <p:nvPr/>
        </p:nvSpPr>
        <p:spPr>
          <a:xfrm>
            <a:off x="1030234" y="1858673"/>
            <a:ext cx="5827052" cy="1723078"/>
          </a:xfrm>
          <a:prstGeom prst="downArrowCallout">
            <a:avLst>
              <a:gd name="adj1" fmla="val 19364"/>
              <a:gd name="adj2" fmla="val 20051"/>
              <a:gd name="adj3" fmla="val 17129"/>
              <a:gd name="adj4" fmla="val 75500"/>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100" b="0" i="0" u="none" strike="noStrike" cap="none" dirty="0">
                <a:solidFill>
                  <a:schemeClr val="dk1"/>
                </a:solidFill>
                <a:latin typeface="Calibri" panose="020F0502020204030204" pitchFamily="34" charset="0"/>
                <a:cs typeface="Calibri" panose="020F0502020204030204" pitchFamily="34" charset="0"/>
                <a:sym typeface="Arial"/>
              </a:rPr>
              <a:t>Some children require a little more help more of the time.  This may come from additional interventions with the teacher or a teaching assistant, or it may mean that there are specific resources that need to be prepared to support the children further.  There may even need to be support from an external professional. The school’s budget includes some money to help children with learning needs. These children are added on the school SEND register and are categorized as ‘SEN Support’. A plan is then drawn up to identify how best to support your child and some targets to work towards. This is reviewed regularly.</a:t>
            </a:r>
            <a:endParaRPr dirty="0">
              <a:latin typeface="Calibri" panose="020F0502020204030204" pitchFamily="34" charset="0"/>
              <a:cs typeface="Calibri" panose="020F0502020204030204" pitchFamily="34" charset="0"/>
            </a:endParaRPr>
          </a:p>
        </p:txBody>
      </p:sp>
      <p:sp>
        <p:nvSpPr>
          <p:cNvPr id="7" name="Google Shape;212;p10">
            <a:extLst>
              <a:ext uri="{FF2B5EF4-FFF2-40B4-BE49-F238E27FC236}">
                <a16:creationId xmlns:a16="http://schemas.microsoft.com/office/drawing/2014/main" id="{0412D3C8-2246-CDE4-CC2F-21A7B87B197E}"/>
              </a:ext>
            </a:extLst>
          </p:cNvPr>
          <p:cNvSpPr/>
          <p:nvPr/>
        </p:nvSpPr>
        <p:spPr>
          <a:xfrm>
            <a:off x="1098187" y="3656722"/>
            <a:ext cx="5827052" cy="990376"/>
          </a:xfrm>
          <a:prstGeom prst="rect">
            <a:avLst/>
          </a:prstGeom>
          <a:no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100" b="0" i="0" u="none" strike="noStrike" cap="none" dirty="0">
                <a:solidFill>
                  <a:schemeClr val="dk1"/>
                </a:solidFill>
                <a:latin typeface="Calibri" panose="020F0502020204030204" pitchFamily="34" charset="0"/>
                <a:cs typeface="Calibri" panose="020F0502020204030204" pitchFamily="34" charset="0"/>
                <a:sym typeface="Arial"/>
              </a:rPr>
              <a:t>If a child is considered to have very complex needs which requires a significant amount of additional support within school they may be considered for a statutory assessment from the Local Authority. This may proceed in a successful result of an Education, Health and Care Plan (</a:t>
            </a:r>
            <a:r>
              <a:rPr lang="en-US" sz="1100" b="0" i="0" u="none" strike="noStrike" cap="none" dirty="0" err="1">
                <a:solidFill>
                  <a:schemeClr val="dk1"/>
                </a:solidFill>
                <a:latin typeface="Calibri" panose="020F0502020204030204" pitchFamily="34" charset="0"/>
                <a:cs typeface="Calibri" panose="020F0502020204030204" pitchFamily="34" charset="0"/>
                <a:sym typeface="Arial"/>
              </a:rPr>
              <a:t>EHCP</a:t>
            </a:r>
            <a:r>
              <a:rPr lang="en-US" sz="1100" b="0" i="0" u="none" strike="noStrike" cap="none" dirty="0">
                <a:solidFill>
                  <a:schemeClr val="dk1"/>
                </a:solidFill>
                <a:latin typeface="Calibri" panose="020F0502020204030204" pitchFamily="34" charset="0"/>
                <a:cs typeface="Calibri" panose="020F0502020204030204" pitchFamily="34" charset="0"/>
                <a:sym typeface="Arial"/>
              </a:rPr>
              <a:t>) being awarded which will support the child through their next phases of education. </a:t>
            </a:r>
            <a:endParaRPr dirty="0">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 name="Google Shape;148;p7">
            <a:extLst>
              <a:ext uri="{FF2B5EF4-FFF2-40B4-BE49-F238E27FC236}">
                <a16:creationId xmlns:a16="http://schemas.microsoft.com/office/drawing/2014/main" id="{F2C45AD1-11E8-A764-9DC2-820E7F1343AF}"/>
              </a:ext>
            </a:extLst>
          </p:cNvPr>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 name="Google Shape;149;p7">
            <a:extLst>
              <a:ext uri="{FF2B5EF4-FFF2-40B4-BE49-F238E27FC236}">
                <a16:creationId xmlns:a16="http://schemas.microsoft.com/office/drawing/2014/main" id="{219A1AA3-B14C-0637-8C72-BDF1407FDBBD}"/>
              </a:ext>
            </a:extLst>
          </p:cNvPr>
          <p:cNvSpPr txBox="1"/>
          <p:nvPr/>
        </p:nvSpPr>
        <p:spPr>
          <a:xfrm>
            <a:off x="862808" y="94168"/>
            <a:ext cx="7970296" cy="4955172"/>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dirty="0">
                <a:solidFill>
                  <a:srgbClr val="006699"/>
                </a:solidFill>
                <a:latin typeface="Calibri" panose="020F0502020204030204" pitchFamily="34" charset="0"/>
                <a:cs typeface="Calibri" panose="020F0502020204030204" pitchFamily="34" charset="0"/>
                <a:sym typeface="Arial"/>
              </a:rPr>
              <a:t>How will you keep me involved in my child’s learning?</a:t>
            </a:r>
          </a:p>
          <a:p>
            <a:pPr marL="179388"/>
            <a:endParaRPr lang="en-GB" sz="1800" dirty="0">
              <a:solidFill>
                <a:srgbClr val="006699"/>
              </a:solidFill>
              <a:latin typeface="Calibri" panose="020F0502020204030204" pitchFamily="34" charset="0"/>
              <a:cs typeface="Calibri" panose="020F0502020204030204" pitchFamily="34" charset="0"/>
            </a:endParaRPr>
          </a:p>
          <a:p>
            <a:pPr marL="179388"/>
            <a:endParaRPr lang="en-GB" sz="1800" b="0" i="0" u="none" strike="noStrike" cap="none" dirty="0">
              <a:solidFill>
                <a:srgbClr val="006699"/>
              </a:solidFill>
              <a:latin typeface="Calibri" panose="020F0502020204030204" pitchFamily="34" charset="0"/>
              <a:ea typeface="Arial"/>
              <a:cs typeface="Calibri" panose="020F0502020204030204" pitchFamily="34" charset="0"/>
              <a:sym typeface="Arial"/>
            </a:endParaRPr>
          </a:p>
          <a:p>
            <a:pPr marL="179388"/>
            <a:endParaRPr lang="en-GB" sz="1800" dirty="0">
              <a:solidFill>
                <a:srgbClr val="006699"/>
              </a:solidFill>
              <a:latin typeface="Calibri" panose="020F0502020204030204" pitchFamily="34" charset="0"/>
              <a:cs typeface="Calibri" panose="020F0502020204030204" pitchFamily="34" charset="0"/>
            </a:endParaRPr>
          </a:p>
          <a:p>
            <a:pPr marL="179388"/>
            <a:endParaRPr lang="en-GB" sz="1800" b="0" i="0" u="none" strike="noStrike" cap="none" dirty="0">
              <a:solidFill>
                <a:srgbClr val="006699"/>
              </a:solidFill>
              <a:latin typeface="Calibri" panose="020F0502020204030204" pitchFamily="34" charset="0"/>
              <a:ea typeface="Arial"/>
              <a:cs typeface="Calibri" panose="020F0502020204030204" pitchFamily="34" charset="0"/>
              <a:sym typeface="Arial"/>
            </a:endParaRPr>
          </a:p>
          <a:p>
            <a:pPr marL="179388"/>
            <a:endParaRPr lang="en-GB" sz="1800" dirty="0">
              <a:solidFill>
                <a:srgbClr val="006699"/>
              </a:solidFill>
              <a:latin typeface="Calibri" panose="020F0502020204030204" pitchFamily="34" charset="0"/>
              <a:cs typeface="Calibri" panose="020F0502020204030204" pitchFamily="34" charset="0"/>
            </a:endParaRPr>
          </a:p>
          <a:p>
            <a:pPr marL="179388"/>
            <a:endParaRPr lang="en-GB" sz="1800" b="0" i="0" u="none" strike="noStrike" cap="none" dirty="0">
              <a:solidFill>
                <a:srgbClr val="006699"/>
              </a:solidFill>
              <a:latin typeface="Calibri" panose="020F0502020204030204" pitchFamily="34" charset="0"/>
              <a:ea typeface="Arial"/>
              <a:cs typeface="Calibri" panose="020F0502020204030204" pitchFamily="34" charset="0"/>
              <a:sym typeface="Arial"/>
            </a:endParaRPr>
          </a:p>
          <a:p>
            <a:pPr marL="179388"/>
            <a:endParaRPr lang="en-GB" sz="1800" dirty="0">
              <a:solidFill>
                <a:srgbClr val="006699"/>
              </a:solidFill>
              <a:latin typeface="Calibri" panose="020F0502020204030204" pitchFamily="34" charset="0"/>
              <a:cs typeface="Calibri" panose="020F0502020204030204" pitchFamily="34" charset="0"/>
            </a:endParaRPr>
          </a:p>
          <a:p>
            <a:pPr marL="179388"/>
            <a:endParaRPr lang="en-GB" sz="1800" b="0" i="0" u="none" strike="noStrike" cap="none" dirty="0">
              <a:solidFill>
                <a:srgbClr val="006699"/>
              </a:solidFill>
              <a:latin typeface="Calibri" panose="020F0502020204030204" pitchFamily="34" charset="0"/>
              <a:ea typeface="Arial"/>
              <a:cs typeface="Calibri" panose="020F0502020204030204" pitchFamily="34" charset="0"/>
              <a:sym typeface="Arial"/>
            </a:endParaRPr>
          </a:p>
          <a:p>
            <a:pPr marL="179388"/>
            <a:endParaRPr lang="en-GB" sz="1800" dirty="0">
              <a:solidFill>
                <a:srgbClr val="006699"/>
              </a:solidFill>
              <a:latin typeface="Calibri" panose="020F0502020204030204" pitchFamily="34" charset="0"/>
              <a:cs typeface="Calibri" panose="020F0502020204030204" pitchFamily="34" charset="0"/>
            </a:endParaRPr>
          </a:p>
          <a:p>
            <a:pPr marL="179388"/>
            <a:endParaRPr sz="2000" b="0" i="0" u="none" strike="noStrike" cap="none" dirty="0">
              <a:solidFill>
                <a:srgbClr val="00B05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lang="en-GB" sz="2200" b="0" i="0" u="none" strike="noStrike" cap="none" dirty="0">
              <a:solidFill>
                <a:srgbClr val="000000"/>
              </a:solidFill>
              <a:latin typeface="Sue Ellen Francisco"/>
              <a:ea typeface="Sue Ellen Francisco"/>
              <a:cs typeface="Sue Ellen Francisco"/>
              <a:sym typeface="Sue Ellen Francisco"/>
            </a:endParaRPr>
          </a:p>
          <a:p>
            <a:pPr marL="457200" marR="0" lvl="0" indent="0" algn="l" rtl="0">
              <a:lnSpc>
                <a:spcPct val="100000"/>
              </a:lnSpc>
              <a:spcBef>
                <a:spcPts val="0"/>
              </a:spcBef>
              <a:spcAft>
                <a:spcPts val="0"/>
              </a:spcAft>
              <a:buClr>
                <a:srgbClr val="000000"/>
              </a:buClr>
              <a:buSzPts val="2200"/>
              <a:buFont typeface="Arial"/>
              <a:buNone/>
            </a:pPr>
            <a:endParaRPr lang="en-GB" sz="2200" dirty="0">
              <a:latin typeface="Sue Ellen Francisco"/>
              <a:ea typeface="Sue Ellen Francisco"/>
              <a:cs typeface="Sue Ellen Francisco"/>
              <a:sym typeface="Sue Ellen Francisco"/>
            </a:endParaRPr>
          </a:p>
          <a:p>
            <a:pPr marL="457200" marR="0" lvl="0" indent="0" algn="l" rtl="0">
              <a:lnSpc>
                <a:spcPct val="100000"/>
              </a:lnSpc>
              <a:spcBef>
                <a:spcPts val="0"/>
              </a:spcBef>
              <a:spcAft>
                <a:spcPts val="0"/>
              </a:spcAft>
              <a:buClr>
                <a:srgbClr val="000000"/>
              </a:buClr>
              <a:buSzPts val="2200"/>
              <a:buFont typeface="Arial"/>
              <a:buNone/>
            </a:pPr>
            <a:endParaRPr lang="en-GB" sz="2200" b="0" i="0" u="none" strike="noStrike" cap="none" dirty="0">
              <a:solidFill>
                <a:srgbClr val="000000"/>
              </a:solidFill>
              <a:latin typeface="Sue Ellen Francisco"/>
              <a:ea typeface="Sue Ellen Francisco"/>
              <a:cs typeface="Sue Ellen Francisco"/>
              <a:sym typeface="Sue Ellen Francisco"/>
            </a:endParaRPr>
          </a:p>
          <a:p>
            <a:pPr marL="457200" marR="0" lvl="0" indent="0" algn="l" rtl="0">
              <a:lnSpc>
                <a:spcPct val="100000"/>
              </a:lnSpc>
              <a:spcBef>
                <a:spcPts val="0"/>
              </a:spcBef>
              <a:spcAft>
                <a:spcPts val="0"/>
              </a:spcAft>
              <a:buClr>
                <a:srgbClr val="000000"/>
              </a:buClr>
              <a:buSzPts val="2200"/>
              <a:buFont typeface="Arial"/>
              <a:buNone/>
            </a:pPr>
            <a:endParaRPr lang="en-GB" sz="2200" dirty="0">
              <a:latin typeface="Sue Ellen Francisco"/>
              <a:ea typeface="Sue Ellen Francisco"/>
              <a:cs typeface="Sue Ellen Francisco"/>
              <a:sym typeface="Sue Ellen Francisco"/>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4" name="Google Shape;165;p7">
            <a:hlinkClick r:id="rId3" action="ppaction://hlinksldjump"/>
            <a:extLst>
              <a:ext uri="{FF2B5EF4-FFF2-40B4-BE49-F238E27FC236}">
                <a16:creationId xmlns:a16="http://schemas.microsoft.com/office/drawing/2014/main" id="{9B021771-7DD6-D2EF-376F-96B2C841D068}"/>
              </a:ext>
            </a:extLst>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484A7D1A-F031-EF5F-3BC6-F6587CEE4069}"/>
              </a:ext>
            </a:extLst>
          </p:cNvPr>
          <p:cNvPicPr>
            <a:picLocks noChangeAspect="1"/>
          </p:cNvPicPr>
          <p:nvPr/>
        </p:nvPicPr>
        <p:blipFill>
          <a:blip r:embed="rId4"/>
          <a:stretch>
            <a:fillRect/>
          </a:stretch>
        </p:blipFill>
        <p:spPr>
          <a:xfrm>
            <a:off x="29698" y="4473326"/>
            <a:ext cx="562396" cy="562396"/>
          </a:xfrm>
          <a:prstGeom prst="rect">
            <a:avLst/>
          </a:prstGeom>
        </p:spPr>
      </p:pic>
      <p:pic>
        <p:nvPicPr>
          <p:cNvPr id="6" name="Picture 5">
            <a:extLst>
              <a:ext uri="{FF2B5EF4-FFF2-40B4-BE49-F238E27FC236}">
                <a16:creationId xmlns:a16="http://schemas.microsoft.com/office/drawing/2014/main" id="{659AD377-BBA9-75FF-0558-246F1B91FDFF}"/>
              </a:ext>
            </a:extLst>
          </p:cNvPr>
          <p:cNvPicPr>
            <a:picLocks noChangeAspect="1"/>
          </p:cNvPicPr>
          <p:nvPr/>
        </p:nvPicPr>
        <p:blipFill>
          <a:blip r:embed="rId5"/>
          <a:stretch>
            <a:fillRect/>
          </a:stretch>
        </p:blipFill>
        <p:spPr>
          <a:xfrm>
            <a:off x="5107588" y="4170729"/>
            <a:ext cx="3106471" cy="821968"/>
          </a:xfrm>
          <a:prstGeom prst="rect">
            <a:avLst/>
          </a:prstGeom>
        </p:spPr>
      </p:pic>
      <p:pic>
        <p:nvPicPr>
          <p:cNvPr id="7" name="Picture 6">
            <a:extLst>
              <a:ext uri="{FF2B5EF4-FFF2-40B4-BE49-F238E27FC236}">
                <a16:creationId xmlns:a16="http://schemas.microsoft.com/office/drawing/2014/main" id="{8AE9442F-2589-1C9A-3CB4-18E2D6F2DF3D}"/>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094697" y="4203755"/>
            <a:ext cx="3106471" cy="821968"/>
          </a:xfrm>
          <a:prstGeom prst="rect">
            <a:avLst/>
          </a:prstGeom>
        </p:spPr>
      </p:pic>
      <p:sp>
        <p:nvSpPr>
          <p:cNvPr id="8" name="Rectangle 7">
            <a:extLst>
              <a:ext uri="{FF2B5EF4-FFF2-40B4-BE49-F238E27FC236}">
                <a16:creationId xmlns:a16="http://schemas.microsoft.com/office/drawing/2014/main" id="{CBFE462C-6E39-4E0E-1C82-58061BAA1B78}"/>
              </a:ext>
            </a:extLst>
          </p:cNvPr>
          <p:cNvSpPr/>
          <p:nvPr/>
        </p:nvSpPr>
        <p:spPr>
          <a:xfrm>
            <a:off x="1238138" y="2433250"/>
            <a:ext cx="1566699" cy="276999"/>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Open door policy</a:t>
            </a:r>
          </a:p>
        </p:txBody>
      </p:sp>
      <p:sp>
        <p:nvSpPr>
          <p:cNvPr id="9" name="Rectangle 8">
            <a:extLst>
              <a:ext uri="{FF2B5EF4-FFF2-40B4-BE49-F238E27FC236}">
                <a16:creationId xmlns:a16="http://schemas.microsoft.com/office/drawing/2014/main" id="{8382B2B9-1743-B5D7-C5E9-87984DED6B9A}"/>
              </a:ext>
            </a:extLst>
          </p:cNvPr>
          <p:cNvSpPr/>
          <p:nvPr/>
        </p:nvSpPr>
        <p:spPr>
          <a:xfrm>
            <a:off x="3584465" y="3917715"/>
            <a:ext cx="2085209" cy="276999"/>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Outside agency meetings</a:t>
            </a:r>
          </a:p>
        </p:txBody>
      </p:sp>
      <p:sp>
        <p:nvSpPr>
          <p:cNvPr id="10" name="Rectangle 9">
            <a:extLst>
              <a:ext uri="{FF2B5EF4-FFF2-40B4-BE49-F238E27FC236}">
                <a16:creationId xmlns:a16="http://schemas.microsoft.com/office/drawing/2014/main" id="{07E87CCA-6212-FA4C-636E-7726514E6098}"/>
              </a:ext>
            </a:extLst>
          </p:cNvPr>
          <p:cNvSpPr/>
          <p:nvPr/>
        </p:nvSpPr>
        <p:spPr>
          <a:xfrm>
            <a:off x="3050756" y="647130"/>
            <a:ext cx="3042488" cy="461665"/>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Individual Education Plan reviewed and shared with parents three times a year</a:t>
            </a:r>
          </a:p>
        </p:txBody>
      </p:sp>
      <p:pic>
        <p:nvPicPr>
          <p:cNvPr id="11" name="Picture 10">
            <a:extLst>
              <a:ext uri="{FF2B5EF4-FFF2-40B4-BE49-F238E27FC236}">
                <a16:creationId xmlns:a16="http://schemas.microsoft.com/office/drawing/2014/main" id="{E1316DC4-BF1E-35D5-C3B3-4931836D1450}"/>
              </a:ext>
            </a:extLst>
          </p:cNvPr>
          <p:cNvPicPr>
            <a:picLocks noChangeAspect="1"/>
          </p:cNvPicPr>
          <p:nvPr/>
        </p:nvPicPr>
        <p:blipFill>
          <a:blip r:embed="rId6"/>
          <a:stretch>
            <a:fillRect/>
          </a:stretch>
        </p:blipFill>
        <p:spPr>
          <a:xfrm>
            <a:off x="3270118" y="1367337"/>
            <a:ext cx="2713904" cy="2494959"/>
          </a:xfrm>
          <a:prstGeom prst="rect">
            <a:avLst/>
          </a:prstGeom>
        </p:spPr>
      </p:pic>
      <p:sp>
        <p:nvSpPr>
          <p:cNvPr id="12" name="Rectangle 11">
            <a:extLst>
              <a:ext uri="{FF2B5EF4-FFF2-40B4-BE49-F238E27FC236}">
                <a16:creationId xmlns:a16="http://schemas.microsoft.com/office/drawing/2014/main" id="{43C23D80-BB5A-84E1-1D42-32C4234BB4FE}"/>
              </a:ext>
            </a:extLst>
          </p:cNvPr>
          <p:cNvSpPr/>
          <p:nvPr/>
        </p:nvSpPr>
        <p:spPr>
          <a:xfrm>
            <a:off x="6379227" y="1342241"/>
            <a:ext cx="2242713" cy="276999"/>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End of year school report</a:t>
            </a:r>
          </a:p>
        </p:txBody>
      </p:sp>
      <p:sp>
        <p:nvSpPr>
          <p:cNvPr id="13" name="Rectangle 12">
            <a:extLst>
              <a:ext uri="{FF2B5EF4-FFF2-40B4-BE49-F238E27FC236}">
                <a16:creationId xmlns:a16="http://schemas.microsoft.com/office/drawing/2014/main" id="{DFCE5481-12DA-440F-AF0D-5B0042B84F6D}"/>
              </a:ext>
            </a:extLst>
          </p:cNvPr>
          <p:cNvSpPr/>
          <p:nvPr/>
        </p:nvSpPr>
        <p:spPr>
          <a:xfrm>
            <a:off x="6319892" y="2281481"/>
            <a:ext cx="2242713" cy="461665"/>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Meetings with SENDCo and the headteacher</a:t>
            </a:r>
          </a:p>
        </p:txBody>
      </p:sp>
      <p:sp>
        <p:nvSpPr>
          <p:cNvPr id="14" name="Rectangle 13">
            <a:extLst>
              <a:ext uri="{FF2B5EF4-FFF2-40B4-BE49-F238E27FC236}">
                <a16:creationId xmlns:a16="http://schemas.microsoft.com/office/drawing/2014/main" id="{769DE6FD-4ED3-AF65-B672-56A83DCA1BDB}"/>
              </a:ext>
            </a:extLst>
          </p:cNvPr>
          <p:cNvSpPr/>
          <p:nvPr/>
        </p:nvSpPr>
        <p:spPr>
          <a:xfrm>
            <a:off x="1198678" y="1249909"/>
            <a:ext cx="1735570" cy="461665"/>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Parents consultation evenings twice a year</a:t>
            </a:r>
          </a:p>
        </p:txBody>
      </p:sp>
      <p:sp>
        <p:nvSpPr>
          <p:cNvPr id="15" name="Rectangle 14">
            <a:extLst>
              <a:ext uri="{FF2B5EF4-FFF2-40B4-BE49-F238E27FC236}">
                <a16:creationId xmlns:a16="http://schemas.microsoft.com/office/drawing/2014/main" id="{F6C6A403-4700-B2BE-B713-CCFED87B2362}"/>
              </a:ext>
            </a:extLst>
          </p:cNvPr>
          <p:cNvSpPr/>
          <p:nvPr/>
        </p:nvSpPr>
        <p:spPr>
          <a:xfrm>
            <a:off x="1364839" y="3380717"/>
            <a:ext cx="1949499" cy="276999"/>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Informal conversations</a:t>
            </a:r>
          </a:p>
        </p:txBody>
      </p:sp>
      <p:sp>
        <p:nvSpPr>
          <p:cNvPr id="16" name="Rectangle 15">
            <a:extLst>
              <a:ext uri="{FF2B5EF4-FFF2-40B4-BE49-F238E27FC236}">
                <a16:creationId xmlns:a16="http://schemas.microsoft.com/office/drawing/2014/main" id="{CB1666C6-94E9-09D7-9B2E-23D818B3DFCC}"/>
              </a:ext>
            </a:extLst>
          </p:cNvPr>
          <p:cNvSpPr/>
          <p:nvPr/>
        </p:nvSpPr>
        <p:spPr>
          <a:xfrm>
            <a:off x="6071914" y="3201322"/>
            <a:ext cx="2209278" cy="461665"/>
          </a:xfrm>
          <a:prstGeom prst="rect">
            <a:avLst/>
          </a:prstGeom>
          <a:ln w="79375">
            <a:solidFill>
              <a:srgbClr val="0070C0"/>
            </a:solidFill>
          </a:ln>
        </p:spPr>
        <p:txBody>
          <a:bodyPr wrap="square">
            <a:spAutoFit/>
          </a:bodyPr>
          <a:lstStyle/>
          <a:p>
            <a:pPr algn="ctr"/>
            <a:r>
              <a:rPr lang="en-GB" sz="1200" dirty="0">
                <a:latin typeface="Calibri" panose="020F0502020204030204" pitchFamily="34" charset="0"/>
                <a:cs typeface="Calibri" panose="020F0502020204030204" pitchFamily="34" charset="0"/>
              </a:rPr>
              <a:t>Parental consent for outside agency referral</a:t>
            </a:r>
          </a:p>
        </p:txBody>
      </p:sp>
    </p:spTree>
    <p:extLst>
      <p:ext uri="{BB962C8B-B14F-4D97-AF65-F5344CB8AC3E}">
        <p14:creationId xmlns:p14="http://schemas.microsoft.com/office/powerpoint/2010/main" val="2522016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3"/>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56" name="Google Shape;256;p13"/>
          <p:cNvSpPr txBox="1"/>
          <p:nvPr/>
        </p:nvSpPr>
        <p:spPr>
          <a:xfrm>
            <a:off x="892166" y="217274"/>
            <a:ext cx="7940938" cy="4708951"/>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is teaching adapted for children with learning needs?</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00B05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263" name="Google Shape;263;p13">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64" name="Google Shape;264;p13"/>
          <p:cNvSpPr/>
          <p:nvPr/>
        </p:nvSpPr>
        <p:spPr>
          <a:xfrm>
            <a:off x="1164657" y="789272"/>
            <a:ext cx="7372951" cy="3089709"/>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Every lesson that is planned and delivered to the class will have been reviewed by the class teacher first.  They will ensure that the children in their class are capable of reaching the intended learning for that lesson in a way that is suited to their learning styles and needs. Some of the additional adaptations that we make are:</a:t>
            </a:r>
            <a:endParaRPr sz="1200" dirty="0">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p:txBody>
      </p:sp>
      <p:sp>
        <p:nvSpPr>
          <p:cNvPr id="265" name="Google Shape;265;p13"/>
          <p:cNvSpPr/>
          <p:nvPr/>
        </p:nvSpPr>
        <p:spPr>
          <a:xfrm>
            <a:off x="1376413" y="1953927"/>
            <a:ext cx="1491915" cy="573907"/>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Tasks broken down into smaller steps</a:t>
            </a:r>
            <a:endParaRPr dirty="0">
              <a:solidFill>
                <a:srgbClr val="006699"/>
              </a:solidFill>
            </a:endParaRPr>
          </a:p>
        </p:txBody>
      </p:sp>
      <p:sp>
        <p:nvSpPr>
          <p:cNvPr id="266" name="Google Shape;266;p13"/>
          <p:cNvSpPr/>
          <p:nvPr/>
        </p:nvSpPr>
        <p:spPr>
          <a:xfrm>
            <a:off x="3771062" y="3064591"/>
            <a:ext cx="1232211" cy="573907"/>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Pre teaching of vocabulary</a:t>
            </a:r>
            <a:endParaRPr dirty="0">
              <a:solidFill>
                <a:srgbClr val="006699"/>
              </a:solidFill>
            </a:endParaRPr>
          </a:p>
        </p:txBody>
      </p:sp>
      <p:sp>
        <p:nvSpPr>
          <p:cNvPr id="267" name="Google Shape;267;p13"/>
          <p:cNvSpPr/>
          <p:nvPr/>
        </p:nvSpPr>
        <p:spPr>
          <a:xfrm>
            <a:off x="3162698" y="2008699"/>
            <a:ext cx="1796941" cy="573907"/>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Use of visual timetables and Now/Next boards</a:t>
            </a:r>
            <a:endParaRPr dirty="0">
              <a:solidFill>
                <a:srgbClr val="006699"/>
              </a:solidFill>
            </a:endParaRPr>
          </a:p>
        </p:txBody>
      </p:sp>
      <p:sp>
        <p:nvSpPr>
          <p:cNvPr id="269" name="Google Shape;269;p13"/>
          <p:cNvSpPr/>
          <p:nvPr/>
        </p:nvSpPr>
        <p:spPr>
          <a:xfrm>
            <a:off x="1392017" y="2667279"/>
            <a:ext cx="1770681" cy="964452"/>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Clearly Modelled Structure to Lessons. My Turn, Our Turn, Your Turn</a:t>
            </a:r>
            <a:endParaRPr dirty="0">
              <a:solidFill>
                <a:srgbClr val="006699"/>
              </a:solidFill>
            </a:endParaRPr>
          </a:p>
        </p:txBody>
      </p:sp>
      <p:sp>
        <p:nvSpPr>
          <p:cNvPr id="270" name="Google Shape;270;p13"/>
          <p:cNvSpPr/>
          <p:nvPr/>
        </p:nvSpPr>
        <p:spPr>
          <a:xfrm>
            <a:off x="5225703" y="1629395"/>
            <a:ext cx="1566881" cy="1114605"/>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Greater use of practical resources to model and practice new concepts or to refer back to</a:t>
            </a:r>
            <a:endParaRPr dirty="0">
              <a:solidFill>
                <a:srgbClr val="006699"/>
              </a:solidFill>
            </a:endParaRPr>
          </a:p>
        </p:txBody>
      </p:sp>
      <p:sp>
        <p:nvSpPr>
          <p:cNvPr id="271" name="Google Shape;271;p13"/>
          <p:cNvSpPr/>
          <p:nvPr/>
        </p:nvSpPr>
        <p:spPr>
          <a:xfrm>
            <a:off x="7058649" y="1953927"/>
            <a:ext cx="1099682" cy="964452"/>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Increased use of visual prompts or cues</a:t>
            </a:r>
            <a:endParaRPr dirty="0">
              <a:solidFill>
                <a:srgbClr val="006699"/>
              </a:solidFill>
            </a:endParaRPr>
          </a:p>
        </p:txBody>
      </p:sp>
      <p:sp>
        <p:nvSpPr>
          <p:cNvPr id="272" name="Google Shape;272;p13"/>
          <p:cNvSpPr/>
          <p:nvPr/>
        </p:nvSpPr>
        <p:spPr>
          <a:xfrm>
            <a:off x="5757961" y="3022331"/>
            <a:ext cx="2227756" cy="735731"/>
          </a:xfrm>
          <a:prstGeom prst="roundRect">
            <a:avLst>
              <a:gd name="adj" fmla="val 16667"/>
            </a:avLst>
          </a:prstGeom>
          <a:solidFill>
            <a:srgbClr val="B1CDFB"/>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1050" b="0" i="0" u="none" strike="noStrike" cap="none" dirty="0">
                <a:solidFill>
                  <a:srgbClr val="006699"/>
                </a:solidFill>
                <a:latin typeface="Arial"/>
                <a:ea typeface="Arial"/>
                <a:cs typeface="Arial"/>
                <a:sym typeface="Arial"/>
              </a:rPr>
              <a:t>Use of laptop, </a:t>
            </a:r>
            <a:r>
              <a:rPr lang="en-US" sz="1050" b="0" i="0" u="none" strike="noStrike" cap="none" dirty="0" err="1">
                <a:solidFill>
                  <a:srgbClr val="006699"/>
                </a:solidFill>
                <a:latin typeface="Arial"/>
                <a:ea typeface="Arial"/>
                <a:cs typeface="Arial"/>
                <a:sym typeface="Arial"/>
              </a:rPr>
              <a:t>ipad</a:t>
            </a:r>
            <a:r>
              <a:rPr lang="en-US" sz="1050" b="0" i="0" u="none" strike="noStrike" cap="none" dirty="0">
                <a:solidFill>
                  <a:srgbClr val="006699"/>
                </a:solidFill>
                <a:latin typeface="Arial"/>
                <a:ea typeface="Arial"/>
                <a:cs typeface="Arial"/>
                <a:sym typeface="Arial"/>
              </a:rPr>
              <a:t> or </a:t>
            </a:r>
            <a:r>
              <a:rPr lang="en-US" sz="1050" b="0" i="0" u="none" strike="noStrike" cap="none" dirty="0" err="1">
                <a:solidFill>
                  <a:srgbClr val="006699"/>
                </a:solidFill>
                <a:latin typeface="Arial"/>
                <a:ea typeface="Arial"/>
                <a:cs typeface="Arial"/>
                <a:sym typeface="Arial"/>
              </a:rPr>
              <a:t>chromebook</a:t>
            </a:r>
            <a:r>
              <a:rPr lang="en-US" sz="1050" b="0" i="0" u="none" strike="noStrike" cap="none" dirty="0">
                <a:solidFill>
                  <a:srgbClr val="006699"/>
                </a:solidFill>
                <a:latin typeface="Arial"/>
                <a:ea typeface="Arial"/>
                <a:cs typeface="Arial"/>
                <a:sym typeface="Arial"/>
              </a:rPr>
              <a:t> to word process when there is a barrier</a:t>
            </a:r>
            <a:endParaRPr dirty="0">
              <a:solidFill>
                <a:srgbClr val="006699"/>
              </a:solidFill>
            </a:endParaRPr>
          </a:p>
        </p:txBody>
      </p:sp>
      <p:pic>
        <p:nvPicPr>
          <p:cNvPr id="2" name="Picture 1">
            <a:extLst>
              <a:ext uri="{FF2B5EF4-FFF2-40B4-BE49-F238E27FC236}">
                <a16:creationId xmlns:a16="http://schemas.microsoft.com/office/drawing/2014/main" id="{153D172A-BEF3-8622-5992-7A2E6768F353}"/>
              </a:ext>
            </a:extLst>
          </p:cNvPr>
          <p:cNvPicPr>
            <a:picLocks noChangeAspect="1"/>
          </p:cNvPicPr>
          <p:nvPr/>
        </p:nvPicPr>
        <p:blipFill>
          <a:blip r:embed="rId4"/>
          <a:stretch>
            <a:fillRect/>
          </a:stretch>
        </p:blipFill>
        <p:spPr>
          <a:xfrm>
            <a:off x="29698" y="4473326"/>
            <a:ext cx="562396" cy="562396"/>
          </a:xfrm>
          <a:prstGeom prst="rect">
            <a:avLst/>
          </a:prstGeom>
        </p:spPr>
      </p:pic>
      <p:pic>
        <p:nvPicPr>
          <p:cNvPr id="3" name="Picture 2">
            <a:extLst>
              <a:ext uri="{FF2B5EF4-FFF2-40B4-BE49-F238E27FC236}">
                <a16:creationId xmlns:a16="http://schemas.microsoft.com/office/drawing/2014/main" id="{A457BDF9-C206-614E-E639-6EEDCE0F991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421682" y="4002371"/>
            <a:ext cx="2762250" cy="730888"/>
          </a:xfrm>
          <a:prstGeom prst="rect">
            <a:avLst/>
          </a:prstGeom>
        </p:spPr>
      </p:pic>
      <p:pic>
        <p:nvPicPr>
          <p:cNvPr id="4" name="Picture 3">
            <a:extLst>
              <a:ext uri="{FF2B5EF4-FFF2-40B4-BE49-F238E27FC236}">
                <a16:creationId xmlns:a16="http://schemas.microsoft.com/office/drawing/2014/main" id="{8BCB0006-512F-3026-0875-BEFDE053CDA1}"/>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512540" y="4041025"/>
            <a:ext cx="2762250" cy="7308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4"/>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8" name="Google Shape;278;p14"/>
          <p:cNvSpPr txBox="1"/>
          <p:nvPr/>
        </p:nvSpPr>
        <p:spPr>
          <a:xfrm>
            <a:off x="892166" y="355773"/>
            <a:ext cx="7940938" cy="4431952"/>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88900" marR="0" lvl="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are pupils supported to improve their emotional and social development?</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6699"/>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6699"/>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285" name="Google Shape;285;p14">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6" name="Google Shape;286;p14"/>
          <p:cNvSpPr/>
          <p:nvPr/>
        </p:nvSpPr>
        <p:spPr>
          <a:xfrm>
            <a:off x="1052601" y="842213"/>
            <a:ext cx="7490331" cy="3261911"/>
          </a:xfrm>
          <a:prstGeom prst="roundRect">
            <a:avLst>
              <a:gd name="adj" fmla="val 16667"/>
            </a:avLst>
          </a:prstGeom>
          <a:solidFill>
            <a:schemeClr val="lt1"/>
          </a:solid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b="0" i="0" u="none" strike="noStrike" cap="none" dirty="0">
                <a:solidFill>
                  <a:schemeClr val="dk1"/>
                </a:solidFill>
                <a:latin typeface="Calibri" panose="020F0502020204030204" pitchFamily="34" charset="0"/>
                <a:cs typeface="Calibri" panose="020F0502020204030204" pitchFamily="34" charset="0"/>
                <a:sym typeface="Arial"/>
              </a:rPr>
              <a:t>Our Christian values and vision form the basis of everything we do at Barby CE Primary school. Understanding that some learners have additional emotional and social needs which need nurturing is a whole school priority and are able to offer a wide range of support in addition our Personal, Social, Health and Relationship Education (PSHRE) curriculum.  Some of these strategies are:</a:t>
            </a:r>
          </a:p>
          <a:p>
            <a:pPr marL="0" marR="0" lvl="0" indent="0" algn="l" rtl="0">
              <a:lnSpc>
                <a:spcPct val="100000"/>
              </a:lnSpc>
              <a:spcBef>
                <a:spcPts val="0"/>
              </a:spcBef>
              <a:spcAft>
                <a:spcPts val="0"/>
              </a:spcAft>
              <a:buNone/>
            </a:pPr>
            <a:endParaRPr dirty="0">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A clear </a:t>
            </a:r>
            <a:r>
              <a:rPr lang="en-US" sz="1200" b="0" i="0" u="none" strike="noStrike" cap="none" dirty="0" err="1">
                <a:solidFill>
                  <a:schemeClr val="dk1"/>
                </a:solidFill>
                <a:latin typeface="Calibri" panose="020F0502020204030204" pitchFamily="34" charset="0"/>
                <a:cs typeface="Calibri" panose="020F0502020204030204" pitchFamily="34" charset="0"/>
                <a:sym typeface="Arial"/>
              </a:rPr>
              <a:t>behaviour</a:t>
            </a:r>
            <a:r>
              <a:rPr lang="en-US" sz="1200" b="0" i="0" u="none" strike="noStrike" cap="none" dirty="0">
                <a:solidFill>
                  <a:schemeClr val="dk1"/>
                </a:solidFill>
                <a:latin typeface="Calibri" panose="020F0502020204030204" pitchFamily="34" charset="0"/>
                <a:cs typeface="Calibri" panose="020F0502020204030204" pitchFamily="34" charset="0"/>
                <a:sym typeface="Arial"/>
              </a:rPr>
              <a:t> policy which is based upon relational approach theory and encourages a restorative approach built on trust, respect and emotional coaching but does also have sanctions for </a:t>
            </a:r>
            <a:r>
              <a:rPr lang="en-US" sz="1200" b="0" i="0" u="none" strike="noStrike" cap="none" dirty="0" err="1">
                <a:solidFill>
                  <a:schemeClr val="dk1"/>
                </a:solidFill>
                <a:latin typeface="Calibri" panose="020F0502020204030204" pitchFamily="34" charset="0"/>
                <a:cs typeface="Calibri" panose="020F0502020204030204" pitchFamily="34" charset="0"/>
                <a:sym typeface="Arial"/>
              </a:rPr>
              <a:t>behaviours</a:t>
            </a:r>
            <a:r>
              <a:rPr lang="en-US" sz="1200" b="0" i="0" u="none" strike="noStrike" cap="none" dirty="0">
                <a:solidFill>
                  <a:schemeClr val="dk1"/>
                </a:solidFill>
                <a:latin typeface="Calibri" panose="020F0502020204030204" pitchFamily="34" charset="0"/>
                <a:cs typeface="Calibri" panose="020F0502020204030204" pitchFamily="34" charset="0"/>
                <a:sym typeface="Arial"/>
              </a:rPr>
              <a:t> too.</a:t>
            </a: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All staff receive training on Emotional Coaching to be able to respond appropriately in a given situation.</a:t>
            </a:r>
            <a:endParaRPr sz="2000" dirty="0">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Staff are trained in using Zones of Regulation to assist pupil reflect on thoughts and </a:t>
            </a:r>
            <a:r>
              <a:rPr lang="en-US" sz="1200" b="0" i="0" u="none" strike="noStrike" cap="none" dirty="0" err="1">
                <a:solidFill>
                  <a:schemeClr val="dk1"/>
                </a:solidFill>
                <a:latin typeface="Calibri" panose="020F0502020204030204" pitchFamily="34" charset="0"/>
                <a:cs typeface="Calibri" panose="020F0502020204030204" pitchFamily="34" charset="0"/>
                <a:sym typeface="Arial"/>
              </a:rPr>
              <a:t>behaviours</a:t>
            </a:r>
            <a:r>
              <a:rPr lang="en-US" sz="1200" b="0" i="0" u="none" strike="noStrike" cap="none" dirty="0">
                <a:solidFill>
                  <a:schemeClr val="dk1"/>
                </a:solidFill>
                <a:latin typeface="Calibri" panose="020F0502020204030204" pitchFamily="34" charset="0"/>
                <a:cs typeface="Calibri" panose="020F0502020204030204" pitchFamily="34" charset="0"/>
                <a:sym typeface="Arial"/>
              </a:rPr>
              <a:t>. </a:t>
            </a:r>
            <a:endParaRPr sz="2000" dirty="0">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Worry boxes are in each classroom</a:t>
            </a:r>
            <a:endParaRPr lang="en-US" sz="1200" dirty="0">
              <a:solidFill>
                <a:schemeClr val="dk1"/>
              </a:solidFill>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dirty="0">
                <a:solidFill>
                  <a:schemeClr val="dk1"/>
                </a:solidFill>
                <a:latin typeface="Calibri" panose="020F0502020204030204" pitchFamily="34" charset="0"/>
                <a:cs typeface="Calibri" panose="020F0502020204030204" pitchFamily="34" charset="0"/>
              </a:rPr>
              <a:t>Lunch time and playtime support.</a:t>
            </a:r>
            <a:endParaRPr sz="2000" dirty="0">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Sensory breaks during the day</a:t>
            </a:r>
            <a:endParaRPr sz="2000" dirty="0">
              <a:latin typeface="Calibri" panose="020F0502020204030204" pitchFamily="34" charset="0"/>
              <a:cs typeface="Calibri" panose="020F0502020204030204" pitchFamily="34" charset="0"/>
            </a:endParaRPr>
          </a:p>
          <a:p>
            <a:pPr marL="171450" marR="0" lvl="0" indent="-171450" algn="l" rtl="0">
              <a:lnSpc>
                <a:spcPct val="100000"/>
              </a:lnSpc>
              <a:spcBef>
                <a:spcPts val="0"/>
              </a:spcBef>
              <a:spcAft>
                <a:spcPts val="0"/>
              </a:spcAft>
              <a:buClr>
                <a:srgbClr val="000000"/>
              </a:buClr>
              <a:buSzPts val="1000"/>
              <a:buFont typeface="Arial"/>
              <a:buChar char="•"/>
            </a:pPr>
            <a:r>
              <a:rPr lang="en-US" sz="1200" b="0" i="0" u="none" strike="noStrike" cap="none" dirty="0">
                <a:solidFill>
                  <a:schemeClr val="dk1"/>
                </a:solidFill>
                <a:latin typeface="Calibri" panose="020F0502020204030204" pitchFamily="34" charset="0"/>
                <a:cs typeface="Calibri" panose="020F0502020204030204" pitchFamily="34" charset="0"/>
                <a:sym typeface="Arial"/>
              </a:rPr>
              <a:t>A positive culture to develop understanding and acceptance of neurodiversity, emotional needs, physical disabilities and learning preferences where bullying is not tolerated</a:t>
            </a:r>
            <a:endParaRPr sz="1200" b="0" i="0" u="none" strike="noStrike" cap="none" dirty="0">
              <a:solidFill>
                <a:schemeClr val="dk1"/>
              </a:solidFill>
              <a:latin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0FDED7C2-CDCD-FF3B-3942-1A4EB33BC44B}"/>
              </a:ext>
            </a:extLst>
          </p:cNvPr>
          <p:cNvPicPr>
            <a:picLocks noChangeAspect="1"/>
          </p:cNvPicPr>
          <p:nvPr/>
        </p:nvPicPr>
        <p:blipFill>
          <a:blip r:embed="rId4"/>
          <a:stretch>
            <a:fillRect/>
          </a:stretch>
        </p:blipFill>
        <p:spPr>
          <a:xfrm>
            <a:off x="29698" y="4473326"/>
            <a:ext cx="562396" cy="562396"/>
          </a:xfrm>
          <a:prstGeom prst="rect">
            <a:avLst/>
          </a:prstGeom>
        </p:spPr>
      </p:pic>
      <p:pic>
        <p:nvPicPr>
          <p:cNvPr id="3" name="Picture 2">
            <a:extLst>
              <a:ext uri="{FF2B5EF4-FFF2-40B4-BE49-F238E27FC236}">
                <a16:creationId xmlns:a16="http://schemas.microsoft.com/office/drawing/2014/main" id="{C52178E7-199F-73F8-2B29-374AC254E0B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421682" y="4002371"/>
            <a:ext cx="2762250" cy="730888"/>
          </a:xfrm>
          <a:prstGeom prst="rect">
            <a:avLst/>
          </a:prstGeom>
        </p:spPr>
      </p:pic>
      <p:pic>
        <p:nvPicPr>
          <p:cNvPr id="4" name="Picture 3">
            <a:extLst>
              <a:ext uri="{FF2B5EF4-FFF2-40B4-BE49-F238E27FC236}">
                <a16:creationId xmlns:a16="http://schemas.microsoft.com/office/drawing/2014/main" id="{8EACF419-F5A1-7134-BAC1-9562EA2C14A5}"/>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512540" y="4041025"/>
            <a:ext cx="2762250" cy="7308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4"/>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8" name="Google Shape;278;p14"/>
          <p:cNvSpPr txBox="1"/>
          <p:nvPr/>
        </p:nvSpPr>
        <p:spPr>
          <a:xfrm>
            <a:off x="892166" y="355773"/>
            <a:ext cx="7940938" cy="4431952"/>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88900" marR="0" lvl="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What funding is available for SEND and how is it allocated?</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6699"/>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6699"/>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285" name="Google Shape;285;p14">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6" name="Google Shape;286;p14"/>
          <p:cNvSpPr/>
          <p:nvPr/>
        </p:nvSpPr>
        <p:spPr>
          <a:xfrm>
            <a:off x="1052601" y="842214"/>
            <a:ext cx="7490331" cy="1350654"/>
          </a:xfrm>
          <a:prstGeom prst="roundRect">
            <a:avLst>
              <a:gd name="adj" fmla="val 16667"/>
            </a:avLst>
          </a:prstGeom>
          <a:solidFill>
            <a:schemeClr val="lt1"/>
          </a:solid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0FDED7C2-CDCD-FF3B-3942-1A4EB33BC44B}"/>
              </a:ext>
            </a:extLst>
          </p:cNvPr>
          <p:cNvPicPr>
            <a:picLocks noChangeAspect="1"/>
          </p:cNvPicPr>
          <p:nvPr/>
        </p:nvPicPr>
        <p:blipFill>
          <a:blip r:embed="rId4"/>
          <a:stretch>
            <a:fillRect/>
          </a:stretch>
        </p:blipFill>
        <p:spPr>
          <a:xfrm>
            <a:off x="29698" y="4473326"/>
            <a:ext cx="562396" cy="562396"/>
          </a:xfrm>
          <a:prstGeom prst="rect">
            <a:avLst/>
          </a:prstGeom>
        </p:spPr>
      </p:pic>
      <p:pic>
        <p:nvPicPr>
          <p:cNvPr id="4" name="Picture 3">
            <a:extLst>
              <a:ext uri="{FF2B5EF4-FFF2-40B4-BE49-F238E27FC236}">
                <a16:creationId xmlns:a16="http://schemas.microsoft.com/office/drawing/2014/main" id="{8EACF419-F5A1-7134-BAC1-9562EA2C14A5}"/>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388843" y="3952480"/>
            <a:ext cx="2762250" cy="730888"/>
          </a:xfrm>
          <a:prstGeom prst="rect">
            <a:avLst/>
          </a:prstGeom>
        </p:spPr>
      </p:pic>
      <p:sp>
        <p:nvSpPr>
          <p:cNvPr id="6" name="Google Shape;286;p14">
            <a:extLst>
              <a:ext uri="{FF2B5EF4-FFF2-40B4-BE49-F238E27FC236}">
                <a16:creationId xmlns:a16="http://schemas.microsoft.com/office/drawing/2014/main" id="{DCABE24D-0181-DCC0-4264-0FADF7B6FA5C}"/>
              </a:ext>
            </a:extLst>
          </p:cNvPr>
          <p:cNvSpPr/>
          <p:nvPr/>
        </p:nvSpPr>
        <p:spPr>
          <a:xfrm>
            <a:off x="1057024" y="2308156"/>
            <a:ext cx="7355317" cy="1398886"/>
          </a:xfrm>
          <a:prstGeom prst="roundRect">
            <a:avLst>
              <a:gd name="adj" fmla="val 16667"/>
            </a:avLst>
          </a:prstGeom>
          <a:solidFill>
            <a:schemeClr val="lt1"/>
          </a:solid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GB" sz="1200" baseline="0">
                <a:latin typeface="Calibri"/>
              </a:rPr>
              <a:t>If your child requires support longer term we may, in agreement and partnership with you and your child, apply for an Education Health and Care plan through the local authority. If the Authority agrees that a EHC Plan is appropriate we will help to support you through this process. If you require further information about this please visit:</a:t>
            </a:r>
            <a:endParaRPr sz="1400" b="0" i="0" u="none" strike="noStrike" cap="none" dirty="0">
              <a:solidFill>
                <a:schemeClr val="dk1"/>
              </a:solidFill>
              <a:latin typeface="Arial"/>
              <a:ea typeface="Arial"/>
              <a:cs typeface="Arial"/>
              <a:sym typeface="Arial"/>
            </a:endParaRPr>
          </a:p>
        </p:txBody>
      </p:sp>
      <p:sp>
        <p:nvSpPr>
          <p:cNvPr id="7" name="TextBox 6">
            <a:extLst>
              <a:ext uri="{FF2B5EF4-FFF2-40B4-BE49-F238E27FC236}">
                <a16:creationId xmlns:a16="http://schemas.microsoft.com/office/drawing/2014/main" id="{4C6AE4C5-2D5D-A74D-22D7-2E79D7D2D702}"/>
              </a:ext>
            </a:extLst>
          </p:cNvPr>
          <p:cNvSpPr txBox="1"/>
          <p:nvPr/>
        </p:nvSpPr>
        <p:spPr>
          <a:xfrm>
            <a:off x="1168400" y="948268"/>
            <a:ext cx="7238999" cy="1200329"/>
          </a:xfrm>
          <a:prstGeom prst="rect">
            <a:avLst/>
          </a:prstGeom>
          <a:noFill/>
        </p:spPr>
        <p:txBody>
          <a:bodyPr wrap="square" rtlCol="0">
            <a:spAutoFit/>
          </a:bodyPr>
          <a:lstStyle/>
          <a:p>
            <a:r>
              <a:rPr lang="en-GB" sz="1200" b="0" i="0" u="none" strike="noStrike" baseline="0" dirty="0">
                <a:solidFill>
                  <a:srgbClr val="000000"/>
                </a:solidFill>
                <a:latin typeface="Calibri" panose="020F0502020204030204" pitchFamily="34" charset="0"/>
                <a:cs typeface="Calibri" panose="020F0502020204030204" pitchFamily="34" charset="0"/>
              </a:rPr>
              <a:t>All schools are provided with an overall budget based on the number of children that they have. This funding includes a notional SEND budget. Some of this budget is spent on ensuring all children have what they need to succeed in school. </a:t>
            </a:r>
          </a:p>
          <a:p>
            <a:r>
              <a:rPr lang="en-GB" sz="1200" b="0" i="0" u="none" strike="noStrike" baseline="0" dirty="0">
                <a:solidFill>
                  <a:srgbClr val="000000"/>
                </a:solidFill>
                <a:latin typeface="Calibri" panose="020F0502020204030204" pitchFamily="34" charset="0"/>
                <a:cs typeface="Calibri" panose="020F0502020204030204" pitchFamily="34" charset="0"/>
              </a:rPr>
              <a:t>At Barby we spend this money on teaching assistants and buying resources, equipment or staff training in order to support identified needs. These additional resources enable children to access the curriculum ad make progress in their learning and development. </a:t>
            </a:r>
            <a:endParaRPr lang="en-GB" sz="12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BE160242-BA62-D2DE-2A99-2C9DBD8FAA04}"/>
              </a:ext>
            </a:extLst>
          </p:cNvPr>
          <p:cNvSpPr txBox="1"/>
          <p:nvPr/>
        </p:nvSpPr>
        <p:spPr>
          <a:xfrm>
            <a:off x="2286983" y="2412880"/>
            <a:ext cx="6127167" cy="1015663"/>
          </a:xfrm>
          <a:prstGeom prst="rect">
            <a:avLst/>
          </a:prstGeom>
          <a:noFill/>
        </p:spPr>
        <p:txBody>
          <a:bodyPr wrap="square" lIns="91440" tIns="45720" rIns="91440" bIns="45720" rtlCol="0" anchor="t">
            <a:spAutoFit/>
          </a:bodyPr>
          <a:lstStyle/>
          <a:p>
            <a:endParaRPr lang="en-GB" sz="1200" b="0" i="0" u="none" strike="noStrike" baseline="0" dirty="0">
              <a:solidFill>
                <a:srgbClr val="000000"/>
              </a:solidFill>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sz="1200" dirty="0">
              <a:latin typeface="Calibri"/>
              <a:cs typeface="Calibri"/>
            </a:endParaRPr>
          </a:p>
          <a:p>
            <a:r>
              <a:rPr lang="en-GB" sz="1200" b="0" i="0" u="none" strike="noStrike" baseline="0" dirty="0">
                <a:solidFill>
                  <a:srgbClr val="0070C0"/>
                </a:solidFill>
                <a:latin typeface="Calibri"/>
                <a:cs typeface="Calibri"/>
                <a:hlinkClick r:id="rId6">
                  <a:extLst>
                    <a:ext uri="{A12FA001-AC4F-418D-AE19-62706E023703}">
                      <ahyp:hlinkClr xmlns:ahyp="http://schemas.microsoft.com/office/drawing/2018/hyperlinkcolor" val="tx"/>
                    </a:ext>
                  </a:extLst>
                </a:hlinkClick>
              </a:rPr>
              <a:t>https://www.westnorthants.gov.uk/education-health-and-care-ehc-plans-process-and-assessment/education-health-and-care-ehc-plan</a:t>
            </a:r>
            <a:endParaRPr lang="en-GB" sz="1200" b="0" i="0" u="none" strike="noStrike" baseline="0">
              <a:solidFill>
                <a:srgbClr val="0070C0"/>
              </a:solidFill>
              <a:latin typeface="Calibri"/>
              <a:cs typeface="Calibri"/>
            </a:endParaRPr>
          </a:p>
        </p:txBody>
      </p:sp>
    </p:spTree>
    <p:extLst>
      <p:ext uri="{BB962C8B-B14F-4D97-AF65-F5344CB8AC3E}">
        <p14:creationId xmlns:p14="http://schemas.microsoft.com/office/powerpoint/2010/main" val="2333963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5"/>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92" name="Google Shape;292;p15"/>
          <p:cNvSpPr txBox="1"/>
          <p:nvPr/>
        </p:nvSpPr>
        <p:spPr>
          <a:xfrm>
            <a:off x="892166" y="217274"/>
            <a:ext cx="7940938" cy="4708951"/>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a:t>
            </a:r>
            <a:r>
              <a:rPr lang="en-GB" sz="1800" b="0" i="0" u="none" strike="noStrike" cap="none" dirty="0">
                <a:solidFill>
                  <a:srgbClr val="006699"/>
                </a:solidFill>
                <a:latin typeface="Calibri" panose="020F0502020204030204" pitchFamily="34" charset="0"/>
                <a:cs typeface="Calibri" panose="020F0502020204030204" pitchFamily="34" charset="0"/>
                <a:sym typeface="Arial"/>
              </a:rPr>
              <a:t>will I know how my child is progressing and what actions will you take?</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299" name="Google Shape;299;p15">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0" name="Google Shape;300;p15"/>
          <p:cNvSpPr/>
          <p:nvPr/>
        </p:nvSpPr>
        <p:spPr>
          <a:xfrm>
            <a:off x="3516917" y="1381991"/>
            <a:ext cx="1337912" cy="1241659"/>
          </a:xfrm>
          <a:prstGeom prst="rightArrowCallout">
            <a:avLst>
              <a:gd name="adj1" fmla="val 25000"/>
              <a:gd name="adj2" fmla="val 25000"/>
              <a:gd name="adj3" fmla="val 25000"/>
              <a:gd name="adj4" fmla="val 64977"/>
            </a:avLst>
          </a:pr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200" b="1" i="0" u="none" strike="noStrike" cap="none" dirty="0">
                <a:solidFill>
                  <a:schemeClr val="lt1"/>
                </a:solidFill>
                <a:latin typeface="Arial"/>
                <a:ea typeface="Arial"/>
                <a:cs typeface="Arial"/>
                <a:sym typeface="Arial"/>
              </a:rPr>
              <a:t>ASSESS</a:t>
            </a:r>
            <a:endParaRPr dirty="0"/>
          </a:p>
          <a:p>
            <a:pPr marL="0" marR="0" lvl="0" indent="0" algn="ctr" rtl="0">
              <a:lnSpc>
                <a:spcPct val="100000"/>
              </a:lnSpc>
              <a:spcBef>
                <a:spcPts val="0"/>
              </a:spcBef>
              <a:spcAft>
                <a:spcPts val="0"/>
              </a:spcAft>
              <a:buNone/>
            </a:pPr>
            <a:r>
              <a:rPr lang="en-US" sz="1200" b="0" i="0" u="none" strike="noStrike" cap="none" dirty="0">
                <a:solidFill>
                  <a:schemeClr val="lt1"/>
                </a:solidFill>
                <a:latin typeface="Arial"/>
                <a:ea typeface="Arial"/>
                <a:cs typeface="Arial"/>
                <a:sym typeface="Arial"/>
              </a:rPr>
              <a:t>What are the areas of need?</a:t>
            </a:r>
            <a:endParaRPr dirty="0"/>
          </a:p>
        </p:txBody>
      </p:sp>
      <p:sp>
        <p:nvSpPr>
          <p:cNvPr id="301" name="Google Shape;301;p15"/>
          <p:cNvSpPr/>
          <p:nvPr/>
        </p:nvSpPr>
        <p:spPr>
          <a:xfrm>
            <a:off x="1007743" y="606392"/>
            <a:ext cx="2408503" cy="4257506"/>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r>
              <a:rPr lang="en-GB" sz="1100" dirty="0">
                <a:solidFill>
                  <a:schemeClr val="dk1"/>
                </a:solidFill>
                <a:latin typeface="Calibri" panose="020F0502020204030204" pitchFamily="34" charset="0"/>
                <a:cs typeface="Calibri" panose="020F0502020204030204" pitchFamily="34" charset="0"/>
              </a:rPr>
              <a:t>First we find out where a child is in their learning before they start an intervention. Next, we identify what they need in order to make progress.    After that we carry out an agreed intervention.  Then we reassess the child to see what difference the intervention has made on their progress. </a:t>
            </a:r>
          </a:p>
          <a:p>
            <a:r>
              <a:rPr lang="en-GB" sz="1100" dirty="0">
                <a:solidFill>
                  <a:schemeClr val="dk1"/>
                </a:solidFill>
                <a:latin typeface="Calibri" panose="020F0502020204030204" pitchFamily="34" charset="0"/>
                <a:cs typeface="Calibri" panose="020F0502020204030204" pitchFamily="34" charset="0"/>
              </a:rPr>
              <a:t>This process continues throughout the need for additional support.</a:t>
            </a:r>
            <a:endParaRPr lang="en-GB" sz="300" dirty="0">
              <a:solidFill>
                <a:schemeClr val="dk1"/>
              </a:solidFill>
              <a:latin typeface="Calibri" panose="020F0502020204030204" pitchFamily="34" charset="0"/>
              <a:cs typeface="Calibri" panose="020F0502020204030204" pitchFamily="34" charset="0"/>
            </a:endParaRPr>
          </a:p>
          <a:p>
            <a:r>
              <a:rPr lang="en-GB" sz="1100" dirty="0">
                <a:solidFill>
                  <a:schemeClr val="dk1"/>
                </a:solidFill>
                <a:latin typeface="Calibri" panose="020F0502020204030204" pitchFamily="34" charset="0"/>
                <a:cs typeface="Calibri" panose="020F0502020204030204" pitchFamily="34" charset="0"/>
              </a:rPr>
              <a:t>The SENDCo monitors the progress the children make in interventions to make sure we only continue using interventions that work and that the child still needs an intervention. </a:t>
            </a:r>
          </a:p>
          <a:p>
            <a:r>
              <a:rPr lang="en-GB" sz="1100" dirty="0">
                <a:solidFill>
                  <a:schemeClr val="dk1"/>
                </a:solidFill>
                <a:latin typeface="Calibri" panose="020F0502020204030204" pitchFamily="34" charset="0"/>
                <a:cs typeface="Calibri" panose="020F0502020204030204" pitchFamily="34" charset="0"/>
              </a:rPr>
              <a:t>The child’s attendance, behaviour and viewpoints are also taken into consideration. Where a child is not making progress, investigation into the causes for this will be carried out and further support will be delivered as needed.</a:t>
            </a:r>
          </a:p>
          <a:p>
            <a:endParaRPr lang="en-GB" sz="1100" dirty="0">
              <a:solidFill>
                <a:schemeClr val="dk1"/>
              </a:solidFill>
              <a:latin typeface="Calibri" panose="020F0502020204030204" pitchFamily="34" charset="0"/>
              <a:cs typeface="Calibri" panose="020F0502020204030204" pitchFamily="34" charset="0"/>
            </a:endParaRPr>
          </a:p>
          <a:p>
            <a:endParaRPr lang="en-GB" sz="1100" dirty="0">
              <a:solidFill>
                <a:schemeClr val="dk1"/>
              </a:solidFill>
              <a:latin typeface="Calibri" panose="020F0502020204030204" pitchFamily="34" charset="0"/>
              <a:cs typeface="Calibri" panose="020F0502020204030204" pitchFamily="34" charset="0"/>
            </a:endParaRPr>
          </a:p>
        </p:txBody>
      </p:sp>
      <p:sp>
        <p:nvSpPr>
          <p:cNvPr id="302" name="Google Shape;302;p15"/>
          <p:cNvSpPr/>
          <p:nvPr/>
        </p:nvSpPr>
        <p:spPr>
          <a:xfrm>
            <a:off x="6393865" y="699121"/>
            <a:ext cx="2269124" cy="3235055"/>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r>
              <a:rPr lang="en-GB" sz="1050" dirty="0">
                <a:solidFill>
                  <a:schemeClr val="dk1"/>
                </a:solidFill>
                <a:latin typeface="Calibri" panose="020F0502020204030204" pitchFamily="34" charset="0"/>
                <a:cs typeface="Calibri" panose="020F0502020204030204" pitchFamily="34" charset="0"/>
              </a:rPr>
              <a:t>Meetings are held at key points throughout the year when parents/carers are invited to discuss their child’s progress and next steps. </a:t>
            </a:r>
          </a:p>
          <a:p>
            <a:r>
              <a:rPr lang="en-GB" sz="1050" dirty="0">
                <a:solidFill>
                  <a:schemeClr val="dk1"/>
                </a:solidFill>
                <a:latin typeface="Calibri"/>
                <a:cs typeface="Calibri"/>
              </a:rPr>
              <a:t>If your child has an Education Health and Care Plan (EHCP), the same review conversations take place and the EHC plan is also formally reviewed annually. </a:t>
            </a:r>
          </a:p>
          <a:p>
            <a:endParaRPr lang="en-GB" sz="100" dirty="0">
              <a:latin typeface="Century Gothic" panose="020B0502020202020204" pitchFamily="34" charset="0"/>
              <a:cs typeface="Calibri" panose="020F0502020204030204" pitchFamily="34" charset="0"/>
            </a:endParaRPr>
          </a:p>
          <a:p>
            <a:r>
              <a:rPr lang="en-GB" sz="1050" dirty="0">
                <a:solidFill>
                  <a:schemeClr val="dk1"/>
                </a:solidFill>
                <a:latin typeface="Calibri" panose="020F0502020204030204" pitchFamily="34" charset="0"/>
                <a:cs typeface="Calibri" panose="020F0502020204030204" pitchFamily="34" charset="0"/>
              </a:rPr>
              <a:t>The effectiveness of the provision made for children is reviewed annually by the SENDCo.         </a:t>
            </a:r>
          </a:p>
          <a:p>
            <a:r>
              <a:rPr lang="en-GB" sz="1050" dirty="0">
                <a:solidFill>
                  <a:schemeClr val="dk1"/>
                </a:solidFill>
                <a:latin typeface="Calibri"/>
                <a:cs typeface="Calibri"/>
              </a:rPr>
              <a:t>SENDCo and school governors take part in learning walks and book looks to monitor the quality of learning and support provided to pupils with SEND. </a:t>
            </a:r>
          </a:p>
        </p:txBody>
      </p:sp>
      <p:sp>
        <p:nvSpPr>
          <p:cNvPr id="303" name="Google Shape;303;p15"/>
          <p:cNvSpPr/>
          <p:nvPr/>
        </p:nvSpPr>
        <p:spPr>
          <a:xfrm>
            <a:off x="3535690" y="699121"/>
            <a:ext cx="2769468" cy="567157"/>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50" b="0" i="0" u="none" strike="noStrike" cap="none" dirty="0">
                <a:solidFill>
                  <a:schemeClr val="dk1"/>
                </a:solidFill>
                <a:latin typeface="Calibri" panose="020F0502020204030204" pitchFamily="34" charset="0"/>
                <a:cs typeface="Calibri" panose="020F0502020204030204" pitchFamily="34" charset="0"/>
                <a:sym typeface="Arial"/>
              </a:rPr>
              <a:t>The school uses the assess, plan, do, review model to ensure support is suitable and tailored to the needs of the child</a:t>
            </a:r>
            <a:r>
              <a:rPr lang="en-US" sz="1050" b="0" i="0" u="none" strike="noStrike" cap="none" dirty="0">
                <a:solidFill>
                  <a:srgbClr val="002060"/>
                </a:solidFill>
                <a:latin typeface="Arial"/>
                <a:ea typeface="Arial"/>
                <a:cs typeface="Arial"/>
                <a:sym typeface="Arial"/>
              </a:rPr>
              <a:t>. </a:t>
            </a:r>
            <a:endParaRPr dirty="0"/>
          </a:p>
        </p:txBody>
      </p:sp>
      <p:sp>
        <p:nvSpPr>
          <p:cNvPr id="304" name="Google Shape;304;p15"/>
          <p:cNvSpPr/>
          <p:nvPr/>
        </p:nvSpPr>
        <p:spPr>
          <a:xfrm>
            <a:off x="5043638" y="1381991"/>
            <a:ext cx="1188961" cy="1241659"/>
          </a:xfrm>
          <a:prstGeom prst="downArrowCallout">
            <a:avLst>
              <a:gd name="adj1" fmla="val 25000"/>
              <a:gd name="adj2" fmla="val 25000"/>
              <a:gd name="adj3" fmla="val 25000"/>
              <a:gd name="adj4" fmla="val 64977"/>
            </a:avLst>
          </a:pr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PLAN</a:t>
            </a:r>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How can best meet this need?</a:t>
            </a:r>
            <a:endParaRPr/>
          </a:p>
        </p:txBody>
      </p:sp>
      <p:sp>
        <p:nvSpPr>
          <p:cNvPr id="305" name="Google Shape;305;p15"/>
          <p:cNvSpPr/>
          <p:nvPr/>
        </p:nvSpPr>
        <p:spPr>
          <a:xfrm>
            <a:off x="5043638" y="2779654"/>
            <a:ext cx="1188961" cy="1154747"/>
          </a:xfrm>
          <a:prstGeom prst="leftArrowCallout">
            <a:avLst>
              <a:gd name="adj1" fmla="val 25000"/>
              <a:gd name="adj2" fmla="val 25000"/>
              <a:gd name="adj3" fmla="val 25000"/>
              <a:gd name="adj4" fmla="val 64977"/>
            </a:avLst>
          </a:pr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200" b="1" i="0" u="none" strike="noStrike" cap="none" dirty="0">
                <a:solidFill>
                  <a:schemeClr val="lt1"/>
                </a:solidFill>
                <a:latin typeface="Arial"/>
                <a:ea typeface="Arial"/>
                <a:cs typeface="Arial"/>
                <a:sym typeface="Arial"/>
              </a:rPr>
              <a:t>DO</a:t>
            </a:r>
            <a:endParaRPr dirty="0"/>
          </a:p>
          <a:p>
            <a:pPr marL="0" marR="0" lvl="0" indent="0" algn="ctr" rtl="0">
              <a:lnSpc>
                <a:spcPct val="100000"/>
              </a:lnSpc>
              <a:spcBef>
                <a:spcPts val="0"/>
              </a:spcBef>
              <a:spcAft>
                <a:spcPts val="0"/>
              </a:spcAft>
              <a:buNone/>
            </a:pPr>
            <a:r>
              <a:rPr lang="en-US" sz="1200" b="0" i="0" u="none" strike="noStrike" cap="none" dirty="0">
                <a:solidFill>
                  <a:schemeClr val="lt1"/>
                </a:solidFill>
                <a:latin typeface="Arial"/>
                <a:ea typeface="Arial"/>
                <a:cs typeface="Arial"/>
                <a:sym typeface="Arial"/>
              </a:rPr>
              <a:t>Put the plan into action</a:t>
            </a:r>
            <a:endParaRPr dirty="0"/>
          </a:p>
        </p:txBody>
      </p:sp>
      <p:sp>
        <p:nvSpPr>
          <p:cNvPr id="306" name="Google Shape;306;p15"/>
          <p:cNvSpPr/>
          <p:nvPr/>
        </p:nvSpPr>
        <p:spPr>
          <a:xfrm>
            <a:off x="3508705" y="2779655"/>
            <a:ext cx="1346124" cy="1233796"/>
          </a:xfrm>
          <a:prstGeom prst="upArrowCallout">
            <a:avLst>
              <a:gd name="adj1" fmla="val 25000"/>
              <a:gd name="adj2" fmla="val 25000"/>
              <a:gd name="adj3" fmla="val 25000"/>
              <a:gd name="adj4" fmla="val 64977"/>
            </a:avLst>
          </a:pr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200" b="1" i="0" u="none" strike="noStrike" cap="none">
                <a:solidFill>
                  <a:schemeClr val="lt1"/>
                </a:solidFill>
                <a:latin typeface="Arial"/>
                <a:ea typeface="Arial"/>
                <a:cs typeface="Arial"/>
                <a:sym typeface="Arial"/>
              </a:rPr>
              <a:t>REVIEW</a:t>
            </a:r>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Is the support working?</a:t>
            </a:r>
            <a:endParaRPr sz="1400" b="0" i="0" u="none" strike="noStrike" cap="none">
              <a:solidFill>
                <a:schemeClr val="lt1"/>
              </a:solidFill>
              <a:latin typeface="Arial"/>
              <a:ea typeface="Arial"/>
              <a:cs typeface="Arial"/>
              <a:sym typeface="Arial"/>
            </a:endParaRPr>
          </a:p>
        </p:txBody>
      </p:sp>
      <p:sp>
        <p:nvSpPr>
          <p:cNvPr id="2" name="Rectangle 1"/>
          <p:cNvSpPr/>
          <p:nvPr/>
        </p:nvSpPr>
        <p:spPr>
          <a:xfrm>
            <a:off x="4473753" y="2438984"/>
            <a:ext cx="862605" cy="369332"/>
          </a:xfrm>
          <a:prstGeom prst="rect">
            <a:avLst/>
          </a:prstGeom>
          <a:noFill/>
        </p:spPr>
        <p:txBody>
          <a:bodyPr wrap="square" lIns="91440" tIns="45720" rIns="91440" bIns="45720">
            <a:spAutoFit/>
          </a:bodyPr>
          <a:lstStyle/>
          <a:p>
            <a:pPr algn="ctr"/>
            <a:r>
              <a:rPr lang="en-US" sz="1800" b="0" cap="none" spc="0" dirty="0">
                <a:ln w="0"/>
                <a:solidFill>
                  <a:schemeClr val="accent1"/>
                </a:solidFill>
                <a:effectLst>
                  <a:outerShdw blurRad="38100" dist="25400" dir="5400000" algn="ctr" rotWithShape="0">
                    <a:srgbClr val="6E747A">
                      <a:alpha val="43000"/>
                    </a:srgbClr>
                  </a:outerShdw>
                </a:effectLst>
              </a:rPr>
              <a:t>APDR</a:t>
            </a:r>
          </a:p>
        </p:txBody>
      </p:sp>
      <p:pic>
        <p:nvPicPr>
          <p:cNvPr id="3" name="Picture 2">
            <a:extLst>
              <a:ext uri="{FF2B5EF4-FFF2-40B4-BE49-F238E27FC236}">
                <a16:creationId xmlns:a16="http://schemas.microsoft.com/office/drawing/2014/main" id="{05E63A46-9DD2-1C74-AD9A-2BF88DFCEF39}"/>
              </a:ext>
            </a:extLst>
          </p:cNvPr>
          <p:cNvPicPr>
            <a:picLocks noChangeAspect="1"/>
          </p:cNvPicPr>
          <p:nvPr/>
        </p:nvPicPr>
        <p:blipFill>
          <a:blip r:embed="rId4"/>
          <a:stretch>
            <a:fillRect/>
          </a:stretch>
        </p:blipFill>
        <p:spPr>
          <a:xfrm>
            <a:off x="29698" y="4473326"/>
            <a:ext cx="562396" cy="562396"/>
          </a:xfrm>
          <a:prstGeom prst="rect">
            <a:avLst/>
          </a:prstGeom>
        </p:spPr>
      </p:pic>
      <p:pic>
        <p:nvPicPr>
          <p:cNvPr id="4" name="Picture 3">
            <a:extLst>
              <a:ext uri="{FF2B5EF4-FFF2-40B4-BE49-F238E27FC236}">
                <a16:creationId xmlns:a16="http://schemas.microsoft.com/office/drawing/2014/main" id="{EA0B3C78-C39C-405A-9165-6F17AB5BA416}"/>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703966" y="4062172"/>
            <a:ext cx="2762250" cy="73088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6"/>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12" name="Google Shape;312;p16"/>
          <p:cNvSpPr txBox="1"/>
          <p:nvPr/>
        </p:nvSpPr>
        <p:spPr>
          <a:xfrm>
            <a:off x="892166" y="263440"/>
            <a:ext cx="7940938" cy="4616618"/>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R="0" lvl="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a:t>
            </a:r>
            <a:r>
              <a:rPr lang="en-GB" sz="1800" b="0" i="0" u="none" strike="noStrike" cap="none" dirty="0">
                <a:solidFill>
                  <a:srgbClr val="006699"/>
                </a:solidFill>
                <a:latin typeface="Calibri" panose="020F0502020204030204" pitchFamily="34" charset="0"/>
                <a:cs typeface="Calibri" panose="020F0502020204030204" pitchFamily="34" charset="0"/>
                <a:sym typeface="Arial"/>
              </a:rPr>
              <a:t>will you ensure that my child is fully included in the school </a:t>
            </a:r>
            <a:br>
              <a:rPr lang="en-GB" sz="1800" b="0" i="0" u="none" strike="noStrike" cap="none" dirty="0">
                <a:solidFill>
                  <a:srgbClr val="006699"/>
                </a:solidFill>
                <a:latin typeface="Calibri" panose="020F0502020204030204" pitchFamily="34" charset="0"/>
                <a:cs typeface="Calibri" panose="020F0502020204030204" pitchFamily="34" charset="0"/>
                <a:sym typeface="Arial"/>
              </a:rPr>
            </a:br>
            <a:r>
              <a:rPr lang="en-GB" sz="1800" b="0" i="0" u="none" strike="noStrike" cap="none" dirty="0">
                <a:solidFill>
                  <a:srgbClr val="006699"/>
                </a:solidFill>
                <a:latin typeface="Calibri" panose="020F0502020204030204" pitchFamily="34" charset="0"/>
                <a:cs typeface="Calibri" panose="020F0502020204030204" pitchFamily="34" charset="0"/>
                <a:sym typeface="Arial"/>
              </a:rPr>
              <a:t>community at Barby?</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lang="en-GB" sz="3200" dirty="0"/>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319" name="Google Shape;319;p16">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 name="Picture 1">
            <a:extLst>
              <a:ext uri="{FF2B5EF4-FFF2-40B4-BE49-F238E27FC236}">
                <a16:creationId xmlns:a16="http://schemas.microsoft.com/office/drawing/2014/main" id="{C8571357-8C4F-F177-AB03-BBF037B393D8}"/>
              </a:ext>
            </a:extLst>
          </p:cNvPr>
          <p:cNvPicPr>
            <a:picLocks noChangeAspect="1"/>
          </p:cNvPicPr>
          <p:nvPr/>
        </p:nvPicPr>
        <p:blipFill>
          <a:blip r:embed="rId4"/>
          <a:stretch>
            <a:fillRect/>
          </a:stretch>
        </p:blipFill>
        <p:spPr>
          <a:xfrm>
            <a:off x="29698" y="4473326"/>
            <a:ext cx="562396" cy="562396"/>
          </a:xfrm>
          <a:prstGeom prst="rect">
            <a:avLst/>
          </a:prstGeom>
        </p:spPr>
      </p:pic>
      <p:pic>
        <p:nvPicPr>
          <p:cNvPr id="3" name="Picture 2">
            <a:extLst>
              <a:ext uri="{FF2B5EF4-FFF2-40B4-BE49-F238E27FC236}">
                <a16:creationId xmlns:a16="http://schemas.microsoft.com/office/drawing/2014/main" id="{1938AC2F-085C-312E-871A-2104ED51D77D}"/>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408383" y="3988556"/>
            <a:ext cx="2762250" cy="730888"/>
          </a:xfrm>
          <a:prstGeom prst="rect">
            <a:avLst/>
          </a:prstGeom>
        </p:spPr>
      </p:pic>
      <p:pic>
        <p:nvPicPr>
          <p:cNvPr id="4" name="Picture 3">
            <a:extLst>
              <a:ext uri="{FF2B5EF4-FFF2-40B4-BE49-F238E27FC236}">
                <a16:creationId xmlns:a16="http://schemas.microsoft.com/office/drawing/2014/main" id="{66010489-2EB5-CDBE-4A7F-F29A5EC6C0C5}"/>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499241" y="4027210"/>
            <a:ext cx="2762250" cy="730888"/>
          </a:xfrm>
          <a:prstGeom prst="rect">
            <a:avLst/>
          </a:prstGeom>
        </p:spPr>
      </p:pic>
      <p:sp>
        <p:nvSpPr>
          <p:cNvPr id="5" name="Speech Bubble: Rectangle with Corners Rounded 4">
            <a:extLst>
              <a:ext uri="{FF2B5EF4-FFF2-40B4-BE49-F238E27FC236}">
                <a16:creationId xmlns:a16="http://schemas.microsoft.com/office/drawing/2014/main" id="{FAB8FA9E-D9D3-5AE2-B68C-7E773BB305CE}"/>
              </a:ext>
            </a:extLst>
          </p:cNvPr>
          <p:cNvSpPr/>
          <p:nvPr/>
        </p:nvSpPr>
        <p:spPr>
          <a:xfrm>
            <a:off x="1100666" y="1151467"/>
            <a:ext cx="3649133" cy="1947333"/>
          </a:xfrm>
          <a:prstGeom prst="wedgeRoundRectCallout">
            <a:avLst>
              <a:gd name="adj1" fmla="val -6681"/>
              <a:gd name="adj2" fmla="val 92065"/>
              <a:gd name="adj3" fmla="val 16667"/>
            </a:avLst>
          </a:prstGeom>
          <a:noFill/>
          <a:ln>
            <a:solidFill>
              <a:srgbClr val="00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7C10FD8-DD69-07CC-DE1B-CB86496E5AC4}"/>
              </a:ext>
            </a:extLst>
          </p:cNvPr>
          <p:cNvSpPr txBox="1"/>
          <p:nvPr/>
        </p:nvSpPr>
        <p:spPr>
          <a:xfrm>
            <a:off x="1193799" y="1217192"/>
            <a:ext cx="3462866" cy="1815882"/>
          </a:xfrm>
          <a:prstGeom prst="rect">
            <a:avLst/>
          </a:prstGeom>
          <a:noFill/>
        </p:spPr>
        <p:txBody>
          <a:bodyPr wrap="square" rtlCol="0">
            <a:spAutoFit/>
          </a:bodyPr>
          <a:lstStyle/>
          <a:p>
            <a:r>
              <a:rPr lang="en-GB" b="0" i="0" u="none" strike="noStrike" baseline="0" dirty="0">
                <a:solidFill>
                  <a:srgbClr val="000000"/>
                </a:solidFill>
                <a:latin typeface="Calibri" panose="020F0502020204030204" pitchFamily="34" charset="0"/>
                <a:cs typeface="Calibri" panose="020F0502020204030204" pitchFamily="34" charset="0"/>
              </a:rPr>
              <a:t>At Barby we offer a range of additional clubs and activities as well as having regular class trips. We believe that everyone should be able to take part and are committed to making reasonable adjustments to facilitate this. Please contact the school to discuss specific requirements should your child need them. </a:t>
            </a:r>
            <a:endParaRPr lang="en-GB" dirty="0">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8DEBF55B-7A3A-928F-03CA-E90FD86DE795}"/>
              </a:ext>
            </a:extLst>
          </p:cNvPr>
          <p:cNvSpPr/>
          <p:nvPr/>
        </p:nvSpPr>
        <p:spPr>
          <a:xfrm>
            <a:off x="5275431" y="1523999"/>
            <a:ext cx="3055770" cy="1397001"/>
          </a:xfrm>
          <a:prstGeom prst="roundRect">
            <a:avLst/>
          </a:prstGeom>
          <a:noFill/>
          <a:ln>
            <a:solidFill>
              <a:srgbClr val="00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5AB550A4-8E93-5E5C-4131-861D5328CD5A}"/>
              </a:ext>
            </a:extLst>
          </p:cNvPr>
          <p:cNvSpPr txBox="1"/>
          <p:nvPr/>
        </p:nvSpPr>
        <p:spPr>
          <a:xfrm>
            <a:off x="5488634" y="1617197"/>
            <a:ext cx="2763200" cy="1169551"/>
          </a:xfrm>
          <a:prstGeom prst="rect">
            <a:avLst/>
          </a:prstGeom>
          <a:noFill/>
        </p:spPr>
        <p:txBody>
          <a:bodyPr wrap="square" rtlCol="0">
            <a:spAutoFit/>
          </a:bodyPr>
          <a:lstStyle/>
          <a:p>
            <a:r>
              <a:rPr lang="en-GB" b="0" i="0" u="none" strike="noStrike" baseline="0" dirty="0">
                <a:solidFill>
                  <a:srgbClr val="000000"/>
                </a:solidFill>
                <a:latin typeface="Calibri" panose="020F0502020204030204" pitchFamily="34" charset="0"/>
                <a:cs typeface="Calibri" panose="020F0502020204030204" pitchFamily="34" charset="0"/>
              </a:rPr>
              <a:t>Please refer to Barby CE Primary School website for details of all policies including the inclusion policy, accessibility plan and admission policy for further details.</a:t>
            </a:r>
            <a:endParaRPr lang="en-GB" sz="11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B7285460-6AD8-DE37-BE6A-57863AB37664}"/>
              </a:ext>
            </a:extLst>
          </p:cNvPr>
          <p:cNvSpPr txBox="1"/>
          <p:nvPr/>
        </p:nvSpPr>
        <p:spPr>
          <a:xfrm>
            <a:off x="4944067" y="3323973"/>
            <a:ext cx="3852334" cy="261610"/>
          </a:xfrm>
          <a:prstGeom prst="rect">
            <a:avLst/>
          </a:prstGeom>
          <a:noFill/>
        </p:spPr>
        <p:txBody>
          <a:bodyPr wrap="square" rtlCol="0">
            <a:spAutoFit/>
          </a:bodyPr>
          <a:lstStyle/>
          <a:p>
            <a:r>
              <a:rPr lang="en-GB" sz="1100" dirty="0">
                <a:latin typeface="Calibri" panose="020F0502020204030204" pitchFamily="34" charset="0"/>
                <a:cs typeface="Calibri" panose="020F0502020204030204" pitchFamily="34" charset="0"/>
                <a:hlinkClick r:id="rId6"/>
              </a:rPr>
              <a:t>http://www.barbyceprimary.org.uk/key-information/policies</a:t>
            </a:r>
            <a:endParaRPr lang="en-GB" sz="1100" dirty="0">
              <a:latin typeface="Calibri" panose="020F0502020204030204" pitchFamily="34" charset="0"/>
              <a:cs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17"/>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26" name="Google Shape;326;p17"/>
          <p:cNvSpPr txBox="1"/>
          <p:nvPr/>
        </p:nvSpPr>
        <p:spPr>
          <a:xfrm>
            <a:off x="892166" y="217274"/>
            <a:ext cx="7940938" cy="4708951"/>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What other support is available for me?</a:t>
            </a:r>
            <a:endParaRPr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rgbClr val="00B050"/>
              </a:solidFill>
              <a:latin typeface="Calibri" panose="020F0502020204030204" pitchFamily="34" charset="0"/>
              <a:cs typeface="Calibri" panose="020F0502020204030204" pitchFamily="34" charset="0"/>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333" name="Google Shape;333;p17">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4" name="Google Shape;334;p17"/>
          <p:cNvSpPr/>
          <p:nvPr/>
        </p:nvSpPr>
        <p:spPr>
          <a:xfrm>
            <a:off x="1117469" y="808028"/>
            <a:ext cx="7490331" cy="3089709"/>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00" b="0" i="0" u="none" strike="noStrike" cap="none" dirty="0">
                <a:solidFill>
                  <a:schemeClr val="dk1"/>
                </a:solidFill>
                <a:latin typeface="Calibri" panose="020F0502020204030204" pitchFamily="34" charset="0"/>
                <a:cs typeface="Calibri" panose="020F0502020204030204" pitchFamily="34" charset="0"/>
                <a:sym typeface="Arial"/>
              </a:rPr>
              <a:t>At Barby CE Primary School we want you to feel as involved as possible in your child’s education. The school SENDCo is always happy to meet with parents.  Other support can also be found at the West Northants Local Offer and SEND IASS (Click on the images below).</a:t>
            </a:r>
          </a:p>
          <a:p>
            <a:pPr marL="0" marR="0" lvl="0" indent="0" algn="l" rtl="0">
              <a:lnSpc>
                <a:spcPct val="100000"/>
              </a:lnSpc>
              <a:spcBef>
                <a:spcPts val="0"/>
              </a:spcBef>
              <a:spcAft>
                <a:spcPts val="0"/>
              </a:spcAft>
              <a:buNone/>
            </a:pPr>
            <a:br>
              <a:rPr lang="en-US" sz="1100" b="0" i="0" u="none" strike="noStrike" cap="none" dirty="0">
                <a:solidFill>
                  <a:schemeClr val="dk1"/>
                </a:solidFill>
                <a:latin typeface="Arial"/>
                <a:ea typeface="Arial"/>
                <a:cs typeface="Arial"/>
                <a:sym typeface="Arial"/>
              </a:rPr>
            </a:br>
            <a:br>
              <a:rPr lang="en-US" sz="1100" b="0" i="0" u="none" strike="noStrike" cap="none" dirty="0">
                <a:solidFill>
                  <a:schemeClr val="dk1"/>
                </a:solidFill>
                <a:latin typeface="Arial"/>
                <a:ea typeface="Arial"/>
                <a:cs typeface="Arial"/>
                <a:sym typeface="Arial"/>
              </a:rPr>
            </a:br>
            <a:r>
              <a:rPr lang="en-US" sz="1100" b="0" i="0" u="none" strike="noStrike" cap="none" dirty="0">
                <a:solidFill>
                  <a:schemeClr val="dk1"/>
                </a:solidFill>
                <a:latin typeface="Arial"/>
                <a:ea typeface="Arial"/>
                <a:cs typeface="Arial"/>
                <a:sym typeface="Arial"/>
              </a:rPr>
              <a:t> </a:t>
            </a:r>
            <a:endParaRPr dirty="0"/>
          </a:p>
          <a:p>
            <a:pPr marL="0" marR="0" lvl="0" indent="0" algn="l" rtl="0">
              <a:lnSpc>
                <a:spcPct val="100000"/>
              </a:lnSpc>
              <a:spcBef>
                <a:spcPts val="0"/>
              </a:spcBef>
              <a:spcAft>
                <a:spcPts val="0"/>
              </a:spcAft>
              <a:buNone/>
            </a:pPr>
            <a:endParaRPr sz="11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2060"/>
              </a:solidFill>
              <a:latin typeface="Arial"/>
              <a:ea typeface="Arial"/>
              <a:cs typeface="Arial"/>
              <a:sym typeface="Arial"/>
            </a:endParaRPr>
          </a:p>
          <a:p>
            <a:pPr marL="0" marR="0" lvl="0" indent="0" algn="l" rtl="0">
              <a:lnSpc>
                <a:spcPct val="100000"/>
              </a:lnSpc>
              <a:spcBef>
                <a:spcPts val="0"/>
              </a:spcBef>
              <a:spcAft>
                <a:spcPts val="0"/>
              </a:spcAft>
              <a:buNone/>
            </a:pPr>
            <a:endParaRPr sz="1100" b="0" i="0" u="none" strike="noStrike" cap="none" dirty="0">
              <a:solidFill>
                <a:srgbClr val="002060"/>
              </a:solidFill>
              <a:latin typeface="Arial"/>
              <a:ea typeface="Arial"/>
              <a:cs typeface="Arial"/>
              <a:sym typeface="Arial"/>
            </a:endParaRPr>
          </a:p>
        </p:txBody>
      </p:sp>
      <p:pic>
        <p:nvPicPr>
          <p:cNvPr id="3" name="Picture 2">
            <a:hlinkClick r:id="rId4"/>
            <a:extLst>
              <a:ext uri="{FF2B5EF4-FFF2-40B4-BE49-F238E27FC236}">
                <a16:creationId xmlns:a16="http://schemas.microsoft.com/office/drawing/2014/main" id="{C967D7B7-53D3-2EF5-DCEF-78B65B69B713}"/>
              </a:ext>
            </a:extLst>
          </p:cNvPr>
          <p:cNvPicPr>
            <a:picLocks noChangeAspect="1"/>
          </p:cNvPicPr>
          <p:nvPr/>
        </p:nvPicPr>
        <p:blipFill>
          <a:blip r:embed="rId5"/>
          <a:stretch>
            <a:fillRect/>
          </a:stretch>
        </p:blipFill>
        <p:spPr>
          <a:xfrm>
            <a:off x="1786893" y="1700854"/>
            <a:ext cx="2380794" cy="1688614"/>
          </a:xfrm>
          <a:prstGeom prst="rect">
            <a:avLst/>
          </a:prstGeom>
        </p:spPr>
      </p:pic>
      <p:pic>
        <p:nvPicPr>
          <p:cNvPr id="5" name="Picture 4">
            <a:hlinkClick r:id="rId6"/>
            <a:extLst>
              <a:ext uri="{FF2B5EF4-FFF2-40B4-BE49-F238E27FC236}">
                <a16:creationId xmlns:a16="http://schemas.microsoft.com/office/drawing/2014/main" id="{522C4A99-9AC8-E61B-DA7E-0C57287B4D04}"/>
              </a:ext>
            </a:extLst>
          </p:cNvPr>
          <p:cNvPicPr>
            <a:picLocks noChangeAspect="1"/>
          </p:cNvPicPr>
          <p:nvPr/>
        </p:nvPicPr>
        <p:blipFill>
          <a:blip r:embed="rId7"/>
          <a:stretch>
            <a:fillRect/>
          </a:stretch>
        </p:blipFill>
        <p:spPr>
          <a:xfrm>
            <a:off x="5032466" y="1599360"/>
            <a:ext cx="3453175" cy="1790108"/>
          </a:xfrm>
          <a:prstGeom prst="rect">
            <a:avLst/>
          </a:prstGeom>
        </p:spPr>
      </p:pic>
      <p:pic>
        <p:nvPicPr>
          <p:cNvPr id="6" name="Picture 5">
            <a:extLst>
              <a:ext uri="{FF2B5EF4-FFF2-40B4-BE49-F238E27FC236}">
                <a16:creationId xmlns:a16="http://schemas.microsoft.com/office/drawing/2014/main" id="{BB7D3D50-1C29-6399-CA83-ECB14C9BB8D6}"/>
              </a:ext>
            </a:extLst>
          </p:cNvPr>
          <p:cNvPicPr>
            <a:picLocks noChangeAspect="1"/>
          </p:cNvPicPr>
          <p:nvPr/>
        </p:nvPicPr>
        <p:blipFill>
          <a:blip r:embed="rId8"/>
          <a:stretch>
            <a:fillRect/>
          </a:stretch>
        </p:blipFill>
        <p:spPr>
          <a:xfrm>
            <a:off x="29698" y="4473326"/>
            <a:ext cx="562396" cy="562396"/>
          </a:xfrm>
          <a:prstGeom prst="rect">
            <a:avLst/>
          </a:prstGeom>
        </p:spPr>
      </p:pic>
      <p:pic>
        <p:nvPicPr>
          <p:cNvPr id="7" name="Picture 6">
            <a:extLst>
              <a:ext uri="{FF2B5EF4-FFF2-40B4-BE49-F238E27FC236}">
                <a16:creationId xmlns:a16="http://schemas.microsoft.com/office/drawing/2014/main" id="{3A4DCC3B-151F-B2B3-3821-08E6FF80CC53}"/>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408383" y="3988556"/>
            <a:ext cx="2762250" cy="730888"/>
          </a:xfrm>
          <a:prstGeom prst="rect">
            <a:avLst/>
          </a:prstGeom>
        </p:spPr>
      </p:pic>
      <p:pic>
        <p:nvPicPr>
          <p:cNvPr id="8" name="Picture 7">
            <a:extLst>
              <a:ext uri="{FF2B5EF4-FFF2-40B4-BE49-F238E27FC236}">
                <a16:creationId xmlns:a16="http://schemas.microsoft.com/office/drawing/2014/main" id="{DB7B538C-87C9-B8B7-1F78-78B30D01D72F}"/>
              </a:ext>
            </a:extLst>
          </p:cNvPr>
          <p:cNvPicPr>
            <a:picLocks noChangeAspect="1"/>
          </p:cNvPicPr>
          <p:nvPr/>
        </p:nvPicPr>
        <p:blipFill>
          <a:blip r:embed="rId9">
            <a:clrChange>
              <a:clrFrom>
                <a:srgbClr val="FFFFFF"/>
              </a:clrFrom>
              <a:clrTo>
                <a:srgbClr val="FFFFFF">
                  <a:alpha val="0"/>
                </a:srgbClr>
              </a:clrTo>
            </a:clrChange>
          </a:blip>
          <a:stretch>
            <a:fillRect/>
          </a:stretch>
        </p:blipFill>
        <p:spPr>
          <a:xfrm flipH="1">
            <a:off x="1499241" y="4027210"/>
            <a:ext cx="2762250" cy="73088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8"/>
          <p:cNvSpPr/>
          <p:nvPr/>
        </p:nvSpPr>
        <p:spPr>
          <a:xfrm>
            <a:off x="0" y="0"/>
            <a:ext cx="615000" cy="5143500"/>
          </a:xfrm>
          <a:prstGeom prst="rect">
            <a:avLst/>
          </a:prstGeom>
          <a:solidFill>
            <a:srgbClr val="00669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41" name="Google Shape;341;p18"/>
          <p:cNvSpPr txBox="1"/>
          <p:nvPr/>
        </p:nvSpPr>
        <p:spPr>
          <a:xfrm>
            <a:off x="892166" y="217274"/>
            <a:ext cx="7940938" cy="4708951"/>
          </a:xfrm>
          <a:prstGeom prst="rect">
            <a:avLst/>
          </a:prstGeom>
          <a:noFill/>
          <a:ln w="76200" cap="flat" cmpd="sng">
            <a:solidFill>
              <a:srgbClr val="006699"/>
            </a:solidFill>
            <a:prstDash val="solid"/>
            <a:round/>
            <a:headEnd type="none" w="sm" len="sm"/>
            <a:tailEnd type="none" w="sm" len="sm"/>
          </a:ln>
        </p:spPr>
        <p:txBody>
          <a:bodyPr spcFirstLastPara="1" wrap="square" lIns="91425" tIns="91425" rIns="91425" bIns="91425" anchor="ctr" anchorCtr="0">
            <a:spAutoFit/>
          </a:bodyPr>
          <a:lstStyle/>
          <a:p>
            <a:pPr marL="457200" marR="0" lvl="0" indent="0" algn="ctr" rtl="0">
              <a:lnSpc>
                <a:spcPct val="100000"/>
              </a:lnSpc>
              <a:spcBef>
                <a:spcPts val="0"/>
              </a:spcBef>
              <a:spcAft>
                <a:spcPts val="0"/>
              </a:spcAft>
              <a:buClr>
                <a:srgbClr val="000000"/>
              </a:buClr>
              <a:buSzPts val="1800"/>
              <a:buFont typeface="Arial"/>
              <a:buNone/>
            </a:pPr>
            <a:r>
              <a:rPr lang="en-US" sz="1800" b="0" i="0" u="none" strike="noStrike" cap="none" dirty="0">
                <a:solidFill>
                  <a:srgbClr val="006699"/>
                </a:solidFill>
                <a:latin typeface="Calibri" panose="020F0502020204030204" pitchFamily="34" charset="0"/>
                <a:cs typeface="Calibri" panose="020F0502020204030204" pitchFamily="34" charset="0"/>
                <a:sym typeface="Arial"/>
              </a:rPr>
              <a:t>How will you support my child </a:t>
            </a:r>
            <a:r>
              <a:rPr lang="en-GB" sz="1800" b="0" i="0" u="none" strike="noStrike" cap="none" dirty="0">
                <a:solidFill>
                  <a:srgbClr val="006699"/>
                </a:solidFill>
                <a:latin typeface="Calibri" panose="020F0502020204030204" pitchFamily="34" charset="0"/>
                <a:cs typeface="Calibri" panose="020F0502020204030204" pitchFamily="34" charset="0"/>
                <a:sym typeface="Arial"/>
              </a:rPr>
              <a:t>to be ready for transition, including to the </a:t>
            </a:r>
            <a:br>
              <a:rPr lang="en-GB" sz="1800" b="0" i="0" u="none" strike="noStrike" cap="none" dirty="0">
                <a:solidFill>
                  <a:srgbClr val="006699"/>
                </a:solidFill>
                <a:latin typeface="Calibri" panose="020F0502020204030204" pitchFamily="34" charset="0"/>
                <a:cs typeface="Calibri" panose="020F0502020204030204" pitchFamily="34" charset="0"/>
                <a:sym typeface="Arial"/>
              </a:rPr>
            </a:br>
            <a:r>
              <a:rPr lang="en-GB" sz="1800" b="0" i="0" u="none" strike="noStrike" cap="none" dirty="0">
                <a:solidFill>
                  <a:srgbClr val="006699"/>
                </a:solidFill>
                <a:latin typeface="Calibri" panose="020F0502020204030204" pitchFamily="34" charset="0"/>
                <a:cs typeface="Calibri" panose="020F0502020204030204" pitchFamily="34" charset="0"/>
                <a:sym typeface="Arial"/>
              </a:rPr>
              <a:t>next school?</a:t>
            </a:r>
            <a:endParaRPr sz="1800" dirty="0">
              <a:solidFill>
                <a:srgbClr val="006699"/>
              </a:solidFill>
              <a:latin typeface="Calibri" panose="020F0502020204030204" pitchFamily="34" charset="0"/>
              <a:cs typeface="Calibri" panose="020F0502020204030204" pitchFamily="34" charset="0"/>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2000"/>
              <a:buFont typeface="Arial"/>
              <a:buNone/>
            </a:pPr>
            <a:endParaRPr sz="2000" b="0" i="0" u="none" strike="noStrike" cap="none" dirty="0">
              <a:solidFill>
                <a:srgbClr val="00B05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ctr" rtl="0">
              <a:lnSpc>
                <a:spcPct val="100000"/>
              </a:lnSpc>
              <a:spcBef>
                <a:spcPts val="0"/>
              </a:spcBef>
              <a:spcAft>
                <a:spcPts val="0"/>
              </a:spcAft>
              <a:buClr>
                <a:srgbClr val="000000"/>
              </a:buClr>
              <a:buSzPts val="3200"/>
              <a:buFont typeface="Arial"/>
              <a:buNone/>
            </a:pPr>
            <a:endParaRPr sz="3200" b="0" i="0" u="none" strike="noStrike" cap="none" dirty="0">
              <a:solidFill>
                <a:srgbClr val="000000"/>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Sue Ellen Francisco"/>
              <a:ea typeface="Sue Ellen Francisco"/>
              <a:cs typeface="Sue Ellen Francisco"/>
              <a:sym typeface="Sue Ellen Francisco"/>
            </a:endParaRPr>
          </a:p>
        </p:txBody>
      </p:sp>
      <p:sp>
        <p:nvSpPr>
          <p:cNvPr id="348" name="Google Shape;348;p18">
            <a:hlinkClick r:id="rId3" action="ppaction://hlinksldjump"/>
          </p:cNvPr>
          <p:cNvSpPr/>
          <p:nvPr/>
        </p:nvSpPr>
        <p:spPr>
          <a:xfrm>
            <a:off x="77002" y="144379"/>
            <a:ext cx="423512" cy="462013"/>
          </a:xfrm>
          <a:custGeom>
            <a:avLst/>
            <a:gdLst/>
            <a:ahLst/>
            <a:cxnLst/>
            <a:rect l="l" t="t" r="r" b="b"/>
            <a:pathLst>
              <a:path w="120000" h="120000" extrusionOk="0">
                <a:moveTo>
                  <a:pt x="0" y="0"/>
                </a:moveTo>
                <a:lnTo>
                  <a:pt x="120000" y="0"/>
                </a:lnTo>
                <a:lnTo>
                  <a:pt x="120000" y="120000"/>
                </a:lnTo>
                <a:lnTo>
                  <a:pt x="0" y="120000"/>
                </a:lnTo>
                <a:close/>
                <a:moveTo>
                  <a:pt x="60000" y="18750"/>
                </a:moveTo>
                <a:lnTo>
                  <a:pt x="15000" y="60000"/>
                </a:lnTo>
                <a:lnTo>
                  <a:pt x="26250" y="60000"/>
                </a:lnTo>
                <a:lnTo>
                  <a:pt x="26250" y="101250"/>
                </a:lnTo>
                <a:lnTo>
                  <a:pt x="93750" y="101250"/>
                </a:lnTo>
                <a:lnTo>
                  <a:pt x="93750" y="60000"/>
                </a:lnTo>
                <a:lnTo>
                  <a:pt x="105000" y="60000"/>
                </a:lnTo>
                <a:lnTo>
                  <a:pt x="88125" y="44531"/>
                </a:lnTo>
                <a:lnTo>
                  <a:pt x="88125" y="23906"/>
                </a:lnTo>
                <a:lnTo>
                  <a:pt x="76875" y="23906"/>
                </a:lnTo>
                <a:lnTo>
                  <a:pt x="76875" y="34219"/>
                </a:lnTo>
                <a:close/>
              </a:path>
              <a:path w="120000" h="120000" fill="darkenLess" extrusionOk="0">
                <a:moveTo>
                  <a:pt x="88125" y="44531"/>
                </a:moveTo>
                <a:lnTo>
                  <a:pt x="88125" y="23906"/>
                </a:lnTo>
                <a:lnTo>
                  <a:pt x="76875" y="23906"/>
                </a:lnTo>
                <a:lnTo>
                  <a:pt x="76875" y="34219"/>
                </a:lnTo>
                <a:close/>
                <a:moveTo>
                  <a:pt x="26250" y="60000"/>
                </a:moveTo>
                <a:lnTo>
                  <a:pt x="26250" y="101250"/>
                </a:lnTo>
                <a:lnTo>
                  <a:pt x="54375" y="101250"/>
                </a:lnTo>
                <a:lnTo>
                  <a:pt x="54375" y="80625"/>
                </a:lnTo>
                <a:lnTo>
                  <a:pt x="65625" y="80625"/>
                </a:lnTo>
                <a:lnTo>
                  <a:pt x="65625" y="101250"/>
                </a:lnTo>
                <a:lnTo>
                  <a:pt x="93750" y="101250"/>
                </a:lnTo>
                <a:lnTo>
                  <a:pt x="93750" y="60000"/>
                </a:lnTo>
                <a:close/>
              </a:path>
              <a:path w="120000" h="120000" fill="darken" extrusionOk="0">
                <a:moveTo>
                  <a:pt x="60000" y="18750"/>
                </a:moveTo>
                <a:lnTo>
                  <a:pt x="15000" y="60000"/>
                </a:lnTo>
                <a:lnTo>
                  <a:pt x="105000" y="60000"/>
                </a:lnTo>
                <a:close/>
                <a:moveTo>
                  <a:pt x="54375" y="80625"/>
                </a:moveTo>
                <a:lnTo>
                  <a:pt x="65625" y="80625"/>
                </a:lnTo>
                <a:lnTo>
                  <a:pt x="65625" y="101250"/>
                </a:lnTo>
                <a:lnTo>
                  <a:pt x="54375" y="101250"/>
                </a:lnTo>
                <a:close/>
              </a:path>
              <a:path w="120000" h="120000" fill="none" extrusionOk="0">
                <a:moveTo>
                  <a:pt x="60000" y="18750"/>
                </a:moveTo>
                <a:lnTo>
                  <a:pt x="76875" y="34219"/>
                </a:lnTo>
                <a:lnTo>
                  <a:pt x="76875" y="23906"/>
                </a:lnTo>
                <a:lnTo>
                  <a:pt x="88125" y="23906"/>
                </a:lnTo>
                <a:lnTo>
                  <a:pt x="88125" y="44531"/>
                </a:lnTo>
                <a:lnTo>
                  <a:pt x="105000" y="60000"/>
                </a:lnTo>
                <a:lnTo>
                  <a:pt x="93750" y="60000"/>
                </a:lnTo>
                <a:lnTo>
                  <a:pt x="93750" y="101250"/>
                </a:lnTo>
                <a:lnTo>
                  <a:pt x="26250" y="101250"/>
                </a:lnTo>
                <a:lnTo>
                  <a:pt x="26250" y="60000"/>
                </a:lnTo>
                <a:lnTo>
                  <a:pt x="15000" y="60000"/>
                </a:lnTo>
                <a:close/>
                <a:moveTo>
                  <a:pt x="76875" y="34219"/>
                </a:moveTo>
                <a:lnTo>
                  <a:pt x="88125" y="44531"/>
                </a:lnTo>
                <a:moveTo>
                  <a:pt x="93750" y="60000"/>
                </a:moveTo>
                <a:lnTo>
                  <a:pt x="26250" y="60000"/>
                </a:lnTo>
                <a:moveTo>
                  <a:pt x="54375" y="101250"/>
                </a:moveTo>
                <a:lnTo>
                  <a:pt x="54375" y="80625"/>
                </a:lnTo>
                <a:lnTo>
                  <a:pt x="65625" y="80625"/>
                </a:lnTo>
                <a:lnTo>
                  <a:pt x="65625" y="101250"/>
                </a:lnTo>
              </a:path>
              <a:path w="120000" h="120000" fill="none" extrusionOk="0">
                <a:moveTo>
                  <a:pt x="0" y="0"/>
                </a:moveTo>
                <a:lnTo>
                  <a:pt x="120000" y="0"/>
                </a:lnTo>
                <a:lnTo>
                  <a:pt x="120000" y="120000"/>
                </a:lnTo>
                <a:lnTo>
                  <a:pt x="0" y="120000"/>
                </a:lnTo>
                <a:close/>
              </a:path>
            </a:pathLst>
          </a:custGeom>
          <a:solidFill>
            <a:schemeClr val="accent1"/>
          </a:solidFill>
          <a:ln w="25400" cap="flat" cmpd="sng">
            <a:solidFill>
              <a:srgbClr val="3061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9" name="Google Shape;349;p18"/>
          <p:cNvSpPr/>
          <p:nvPr/>
        </p:nvSpPr>
        <p:spPr>
          <a:xfrm>
            <a:off x="6291123" y="879516"/>
            <a:ext cx="2389131" cy="2981284"/>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172720" marR="0" lvl="0" indent="-172720" algn="l" rtl="0">
              <a:lnSpc>
                <a:spcPct val="100000"/>
              </a:lnSpc>
              <a:spcBef>
                <a:spcPts val="0"/>
              </a:spcBef>
              <a:spcAft>
                <a:spcPts val="0"/>
              </a:spcAft>
              <a:buNone/>
            </a:pPr>
            <a:r>
              <a:rPr lang="en-US" sz="1000" b="1" i="0" u="none" strike="noStrike" cap="none" dirty="0">
                <a:solidFill>
                  <a:srgbClr val="000000"/>
                </a:solidFill>
                <a:latin typeface="Calibri" panose="020F0502020204030204" pitchFamily="34" charset="0"/>
                <a:cs typeface="Calibri" panose="020F0502020204030204" pitchFamily="34" charset="0"/>
                <a:sym typeface="Arial"/>
              </a:rPr>
              <a:t>Secondary Transition</a:t>
            </a:r>
            <a:endParaRPr lang="en-US" sz="1000" b="0" i="0" u="none" strike="noStrike" cap="none" dirty="0">
              <a:solidFill>
                <a:schemeClr val="lt1"/>
              </a:solidFill>
              <a:latin typeface="Calibri" panose="020F0502020204030204" pitchFamily="34" charset="0"/>
              <a:ea typeface="Times New Roman"/>
              <a:cs typeface="Calibri" panose="020F0502020204030204" pitchFamily="34" charset="0"/>
            </a:endParaRPr>
          </a:p>
          <a:p>
            <a:pPr marL="171450" marR="0" lvl="0" indent="-171450" algn="l" rtl="0">
              <a:lnSpc>
                <a:spcPct val="107000"/>
              </a:lnSpc>
              <a:spcBef>
                <a:spcPts val="0"/>
              </a:spcBef>
              <a:spcAft>
                <a:spcPts val="0"/>
              </a:spcAft>
              <a:buClr>
                <a:srgbClr val="000000"/>
              </a:buClr>
              <a:buSzPts val="950"/>
              <a:buFont typeface="Arial"/>
              <a:buChar char="•"/>
            </a:pPr>
            <a:r>
              <a:rPr lang="en-US" sz="1000" b="0" i="0" u="none" strike="noStrike" cap="none" dirty="0">
                <a:solidFill>
                  <a:schemeClr val="dk1"/>
                </a:solidFill>
                <a:latin typeface="Calibri" panose="020F0502020204030204" pitchFamily="34" charset="0"/>
                <a:cs typeface="Calibri" panose="020F0502020204030204" pitchFamily="34" charset="0"/>
                <a:sym typeface="Arial"/>
              </a:rPr>
              <a:t>SENDCo made aware of placements once allocated</a:t>
            </a:r>
            <a:endParaRPr sz="1000" b="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171450" marR="0" lvl="0" indent="-171450" algn="l" rtl="0">
              <a:lnSpc>
                <a:spcPct val="107000"/>
              </a:lnSpc>
              <a:spcBef>
                <a:spcPts val="0"/>
              </a:spcBef>
              <a:spcAft>
                <a:spcPts val="0"/>
              </a:spcAft>
              <a:buClr>
                <a:srgbClr val="000000"/>
              </a:buClr>
              <a:buSzPts val="950"/>
              <a:buFont typeface="Arial"/>
              <a:buChar char="•"/>
            </a:pPr>
            <a:r>
              <a:rPr lang="en-US" sz="1000" b="0" i="0" u="none" strike="noStrike" cap="none" dirty="0">
                <a:solidFill>
                  <a:schemeClr val="dk1"/>
                </a:solidFill>
                <a:latin typeface="Calibri" panose="020F0502020204030204" pitchFamily="34" charset="0"/>
                <a:cs typeface="Calibri" panose="020F0502020204030204" pitchFamily="34" charset="0"/>
                <a:sym typeface="Arial"/>
              </a:rPr>
              <a:t>Meetings take place to discuss the SEND needs.</a:t>
            </a:r>
            <a:endParaRPr sz="1000" b="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171450" indent="-171450">
              <a:lnSpc>
                <a:spcPct val="107000"/>
              </a:lnSpc>
              <a:buSzPts val="950"/>
              <a:buFont typeface="Arial"/>
              <a:buChar char="•"/>
            </a:pPr>
            <a:r>
              <a:rPr lang="en-US" sz="1000" b="0" i="0" u="none" strike="noStrike" cap="none" dirty="0">
                <a:solidFill>
                  <a:srgbClr val="000000"/>
                </a:solidFill>
                <a:latin typeface="Calibri"/>
                <a:cs typeface="Calibri"/>
                <a:sym typeface="Arial"/>
              </a:rPr>
              <a:t>SEND records passed to secondary school</a:t>
            </a:r>
            <a:r>
              <a:rPr lang="en-US" sz="1000" dirty="0">
                <a:latin typeface="Calibri"/>
                <a:cs typeface="Calibri"/>
              </a:rPr>
              <a:t> before</a:t>
            </a:r>
            <a:r>
              <a:rPr lang="en-US" sz="1000" b="0" i="0" u="none" strike="noStrike" cap="none" dirty="0">
                <a:solidFill>
                  <a:srgbClr val="000000"/>
                </a:solidFill>
                <a:latin typeface="Calibri"/>
                <a:cs typeface="Calibri"/>
                <a:sym typeface="Arial"/>
              </a:rPr>
              <a:t> first week on roll.</a:t>
            </a:r>
            <a:endParaRPr sz="1000" b="0" i="0" u="none" strike="noStrike" cap="none" dirty="0">
              <a:solidFill>
                <a:schemeClr val="lt1"/>
              </a:solidFill>
              <a:latin typeface="Calibri"/>
              <a:ea typeface="Times New Roman"/>
              <a:cs typeface="Calibri"/>
              <a:sym typeface="Times New Roman"/>
            </a:endParaRPr>
          </a:p>
          <a:p>
            <a:pPr marL="171450" marR="0" lvl="0" indent="-171450" algn="l" rtl="0">
              <a:lnSpc>
                <a:spcPct val="107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a:cs typeface="Calibri"/>
                <a:sym typeface="Arial"/>
              </a:rPr>
              <a:t>Secondary SENDCo of receiving school is invited to statutory meetings</a:t>
            </a:r>
            <a:r>
              <a:rPr lang="en-US" sz="1000" dirty="0">
                <a:latin typeface="Calibri"/>
                <a:cs typeface="Calibri"/>
              </a:rPr>
              <a:t>.</a:t>
            </a:r>
            <a:endParaRPr lang="en-US" sz="1000" b="0" i="0" u="none" strike="noStrike" cap="none" dirty="0">
              <a:latin typeface="Calibri"/>
              <a:ea typeface="Times New Roman"/>
              <a:cs typeface="Calibri"/>
            </a:endParaRPr>
          </a:p>
          <a:p>
            <a:pPr marL="171450" marR="0" lvl="0" indent="-171450" algn="l" rtl="0">
              <a:lnSpc>
                <a:spcPct val="107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Additional transition visits can be arranged if deemed appropriate</a:t>
            </a:r>
            <a:endParaRPr sz="10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171450" marR="0" lvl="0" indent="-171450" algn="l" rtl="0">
              <a:lnSpc>
                <a:spcPct val="107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Support groups from the Learning Mentors or SENDCo are identified in the Spring term for those who may require additional support. </a:t>
            </a:r>
            <a:endParaRPr sz="1000" b="0"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p:txBody>
      </p:sp>
      <p:sp>
        <p:nvSpPr>
          <p:cNvPr id="350" name="Google Shape;350;p18"/>
          <p:cNvSpPr/>
          <p:nvPr/>
        </p:nvSpPr>
        <p:spPr>
          <a:xfrm>
            <a:off x="4476519" y="1472696"/>
            <a:ext cx="1756078" cy="2248400"/>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172720" marR="0" lvl="0" indent="-172720" algn="l" rtl="0">
              <a:lnSpc>
                <a:spcPct val="100000"/>
              </a:lnSpc>
              <a:spcBef>
                <a:spcPts val="0"/>
              </a:spcBef>
              <a:spcAft>
                <a:spcPts val="0"/>
              </a:spcAft>
              <a:buNone/>
            </a:pPr>
            <a:r>
              <a:rPr lang="en-US" sz="1000" b="1" i="0" u="none" strike="noStrike" cap="none" dirty="0">
                <a:solidFill>
                  <a:srgbClr val="000000"/>
                </a:solidFill>
                <a:latin typeface="Calibri" panose="020F0502020204030204" pitchFamily="34" charset="0"/>
                <a:cs typeface="Calibri" panose="020F0502020204030204" pitchFamily="34" charset="0"/>
                <a:sym typeface="Arial"/>
              </a:rPr>
              <a:t>Mid-year transition</a:t>
            </a:r>
            <a:endParaRPr lang="en-US" sz="1000" b="0" i="0" u="none" strike="noStrike" cap="none" dirty="0">
              <a:solidFill>
                <a:schemeClr val="lt1"/>
              </a:solidFill>
              <a:latin typeface="Calibri" panose="020F0502020204030204" pitchFamily="34" charset="0"/>
              <a:ea typeface="Times New Roman"/>
              <a:cs typeface="Calibri" panose="020F0502020204030204" pitchFamily="34" charset="0"/>
            </a:endParaRPr>
          </a:p>
          <a:p>
            <a:pPr marL="172720" marR="0" lvl="0" indent="-172720" algn="l" rtl="0">
              <a:lnSpc>
                <a:spcPct val="100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a:cs typeface="Calibri"/>
                <a:sym typeface="Arial"/>
              </a:rPr>
              <a:t>Where a child leaves our setting, the SENDCO ensures that up-to-date SEND records are sent to the receiving school</a:t>
            </a:r>
            <a:endParaRPr sz="1000" dirty="0">
              <a:latin typeface="Calibri"/>
              <a:cs typeface="Calibri"/>
            </a:endParaRPr>
          </a:p>
          <a:p>
            <a:pPr marL="172720" marR="0" lvl="0" indent="-172720" algn="l" rtl="0">
              <a:lnSpc>
                <a:spcPct val="100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Agree the start date and attend a transition meeting with the next school</a:t>
            </a:r>
            <a:endParaRPr sz="1000" dirty="0">
              <a:latin typeface="Calibri" panose="020F0502020204030204" pitchFamily="34" charset="0"/>
              <a:cs typeface="Calibri" panose="020F0502020204030204" pitchFamily="34" charset="0"/>
            </a:endParaRPr>
          </a:p>
        </p:txBody>
      </p:sp>
      <p:sp>
        <p:nvSpPr>
          <p:cNvPr id="351" name="Google Shape;351;p18"/>
          <p:cNvSpPr/>
          <p:nvPr/>
        </p:nvSpPr>
        <p:spPr>
          <a:xfrm>
            <a:off x="2932707" y="1476933"/>
            <a:ext cx="1485288" cy="2248400"/>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172720" marR="0" lvl="0" indent="-172720" algn="l" rtl="0">
              <a:lnSpc>
                <a:spcPct val="100000"/>
              </a:lnSpc>
              <a:spcBef>
                <a:spcPts val="0"/>
              </a:spcBef>
              <a:spcAft>
                <a:spcPts val="0"/>
              </a:spcAft>
              <a:buNone/>
            </a:pPr>
            <a:r>
              <a:rPr lang="en-US" sz="1000" b="1" i="0" u="none" strike="noStrike" cap="none" dirty="0">
                <a:solidFill>
                  <a:srgbClr val="000000"/>
                </a:solidFill>
                <a:latin typeface="Calibri" panose="020F0502020204030204" pitchFamily="34" charset="0"/>
                <a:cs typeface="Calibri" panose="020F0502020204030204" pitchFamily="34" charset="0"/>
                <a:sym typeface="Arial"/>
              </a:rPr>
              <a:t>Transition annually</a:t>
            </a:r>
            <a:endParaRPr lang="en-US" sz="1000" b="0" i="0" u="none" strike="noStrike" cap="none" dirty="0">
              <a:solidFill>
                <a:schemeClr val="lt1"/>
              </a:solidFill>
              <a:latin typeface="Calibri" panose="020F0502020204030204" pitchFamily="34" charset="0"/>
              <a:ea typeface="Times New Roman"/>
              <a:cs typeface="Calibri" panose="020F0502020204030204" pitchFamily="34" charset="0"/>
            </a:endParaRPr>
          </a:p>
          <a:p>
            <a:pPr marL="172720" marR="0" lvl="0" indent="-172720" algn="l" rtl="0">
              <a:lnSpc>
                <a:spcPct val="100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Visit to new class.</a:t>
            </a:r>
            <a:endParaRPr sz="1000" b="0" i="0" u="none" strike="noStrike" cap="none" dirty="0">
              <a:solidFill>
                <a:schemeClr val="lt1"/>
              </a:solidFill>
              <a:latin typeface="Calibri" panose="020F0502020204030204" pitchFamily="34" charset="0"/>
              <a:ea typeface="Times New Roman"/>
              <a:cs typeface="Calibri" panose="020F0502020204030204" pitchFamily="34" charset="0"/>
            </a:endParaRPr>
          </a:p>
          <a:p>
            <a:pPr marL="172720" marR="0" lvl="0" indent="-172720" algn="l" rtl="0">
              <a:lnSpc>
                <a:spcPct val="100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a:cs typeface="Calibri"/>
                <a:sym typeface="Arial"/>
              </a:rPr>
              <a:t>Information sharing sessions between previous and next teachers .</a:t>
            </a:r>
            <a:endParaRPr sz="1000" b="0" i="0" u="none" strike="noStrike" cap="none" dirty="0">
              <a:solidFill>
                <a:schemeClr val="lt1"/>
              </a:solidFill>
              <a:latin typeface="Calibri"/>
              <a:ea typeface="Times New Roman"/>
              <a:cs typeface="Calibri"/>
            </a:endParaRPr>
          </a:p>
          <a:p>
            <a:pPr marL="172720" marR="0" lvl="0" indent="-172720" algn="l" rtl="0">
              <a:lnSpc>
                <a:spcPct val="100000"/>
              </a:lnSpc>
              <a:spcBef>
                <a:spcPts val="0"/>
              </a:spcBef>
              <a:spcAft>
                <a:spcPts val="0"/>
              </a:spcAft>
              <a:buClr>
                <a:srgbClr val="000000"/>
              </a:buClr>
              <a:buSzPts val="950"/>
              <a:buFont typeface="Arial"/>
              <a:buChar char="•"/>
            </a:pPr>
            <a:r>
              <a:rPr lang="en-US" sz="1000" b="0" i="0" u="none" strike="noStrike" cap="none" dirty="0">
                <a:solidFill>
                  <a:srgbClr val="000000"/>
                </a:solidFill>
                <a:latin typeface="Calibri" panose="020F0502020204030204" pitchFamily="34" charset="0"/>
                <a:cs typeface="Calibri" panose="020F0502020204030204" pitchFamily="34" charset="0"/>
                <a:sym typeface="Arial"/>
              </a:rPr>
              <a:t>The class teacher is always willing to meet parents/ carers prior to the child moving to their class.</a:t>
            </a:r>
            <a:endParaRPr sz="1000" b="0" i="0" u="none" strike="noStrike" cap="none" dirty="0">
              <a:solidFill>
                <a:schemeClr val="lt1"/>
              </a:solidFill>
              <a:latin typeface="Calibri" panose="020F0502020204030204" pitchFamily="34" charset="0"/>
              <a:ea typeface="Times New Roman"/>
              <a:cs typeface="Calibri" panose="020F0502020204030204" pitchFamily="34" charset="0"/>
            </a:endParaRPr>
          </a:p>
        </p:txBody>
      </p:sp>
      <p:sp>
        <p:nvSpPr>
          <p:cNvPr id="352" name="Google Shape;352;p18"/>
          <p:cNvSpPr/>
          <p:nvPr/>
        </p:nvSpPr>
        <p:spPr>
          <a:xfrm>
            <a:off x="965441" y="1064549"/>
            <a:ext cx="1893992" cy="2656547"/>
          </a:xfrm>
          <a:prstGeom prst="roundRect">
            <a:avLst>
              <a:gd name="adj" fmla="val 16667"/>
            </a:avLst>
          </a:prstGeom>
          <a:noFill/>
          <a:ln w="25400" cap="flat" cmpd="sng">
            <a:solidFill>
              <a:srgbClr val="3061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950" b="1" i="0" u="none" strike="noStrike" cap="none" dirty="0">
                <a:solidFill>
                  <a:srgbClr val="000000"/>
                </a:solidFill>
                <a:latin typeface="Calibri" panose="020F0502020204030204" pitchFamily="34" charset="0"/>
                <a:cs typeface="Calibri" panose="020F0502020204030204" pitchFamily="34" charset="0"/>
                <a:sym typeface="Arial"/>
              </a:rPr>
              <a:t>On Entry</a:t>
            </a:r>
            <a:br>
              <a:rPr lang="en-US" sz="950" b="1" i="0" u="none" strike="noStrike" cap="none" dirty="0">
                <a:solidFill>
                  <a:srgbClr val="000000"/>
                </a:solidFill>
                <a:latin typeface="Calibri" panose="020F0502020204030204" pitchFamily="34" charset="0"/>
                <a:cs typeface="Calibri" panose="020F0502020204030204" pitchFamily="34" charset="0"/>
                <a:sym typeface="Arial"/>
              </a:rPr>
            </a:br>
            <a:endParaRPr sz="950" b="1" i="0" u="none" strike="noStrike" cap="none" dirty="0">
              <a:solidFill>
                <a:schemeClr val="lt1"/>
              </a:solidFill>
              <a:latin typeface="Calibri" panose="020F0502020204030204" pitchFamily="34" charset="0"/>
              <a:ea typeface="Times New Roman"/>
              <a:cs typeface="Calibri" panose="020F0502020204030204" pitchFamily="34" charset="0"/>
              <a:sym typeface="Times New Roman"/>
            </a:endParaRPr>
          </a:p>
          <a:p>
            <a:pPr marL="0" indent="0">
              <a:buNone/>
            </a:pPr>
            <a:r>
              <a:rPr lang="en-GB" sz="1000" dirty="0">
                <a:latin typeface="Calibri" panose="020F0502020204030204" pitchFamily="34" charset="0"/>
                <a:cs typeface="Calibri" panose="020F0502020204030204" pitchFamily="34" charset="0"/>
              </a:rPr>
              <a:t>Pre-schools, nurseries and previous schools notify us of any child who may have SEND before they come to our school. </a:t>
            </a:r>
          </a:p>
          <a:p>
            <a:pPr marL="0" indent="0">
              <a:buNone/>
            </a:pPr>
            <a:r>
              <a:rPr lang="en-GB" sz="1000" dirty="0">
                <a:latin typeface="Calibri" panose="020F0502020204030204" pitchFamily="34" charset="0"/>
                <a:cs typeface="Calibri" panose="020F0502020204030204" pitchFamily="34" charset="0"/>
              </a:rPr>
              <a:t>Teachers and the SENDCo will often attend meetings prior to the child’s admission to us in order to ensure the children’s needs are known and that there is a smooth transition.</a:t>
            </a:r>
            <a:br>
              <a:rPr lang="en-GB" sz="1000" dirty="0">
                <a:latin typeface="Calibri" panose="020F0502020204030204" pitchFamily="34" charset="0"/>
                <a:cs typeface="Calibri" panose="020F0502020204030204" pitchFamily="34" charset="0"/>
              </a:rPr>
            </a:br>
            <a:r>
              <a:rPr lang="en-GB" sz="1000" dirty="0">
                <a:latin typeface="Calibri" panose="020F0502020204030204" pitchFamily="34" charset="0"/>
                <a:cs typeface="Calibri" panose="020F0502020204030204" pitchFamily="34" charset="0"/>
              </a:rPr>
              <a:t>Home visits are offered.</a:t>
            </a:r>
          </a:p>
        </p:txBody>
      </p:sp>
      <p:pic>
        <p:nvPicPr>
          <p:cNvPr id="2" name="Picture 1">
            <a:extLst>
              <a:ext uri="{FF2B5EF4-FFF2-40B4-BE49-F238E27FC236}">
                <a16:creationId xmlns:a16="http://schemas.microsoft.com/office/drawing/2014/main" id="{17500395-5388-3663-F5CB-48E7F1B0A761}"/>
              </a:ext>
            </a:extLst>
          </p:cNvPr>
          <p:cNvPicPr>
            <a:picLocks noChangeAspect="1"/>
          </p:cNvPicPr>
          <p:nvPr/>
        </p:nvPicPr>
        <p:blipFill>
          <a:blip r:embed="rId4"/>
          <a:stretch>
            <a:fillRect/>
          </a:stretch>
        </p:blipFill>
        <p:spPr>
          <a:xfrm>
            <a:off x="29698" y="4473326"/>
            <a:ext cx="562396" cy="562396"/>
          </a:xfrm>
          <a:prstGeom prst="rect">
            <a:avLst/>
          </a:prstGeom>
        </p:spPr>
      </p:pic>
      <p:pic>
        <p:nvPicPr>
          <p:cNvPr id="3" name="Picture 2">
            <a:extLst>
              <a:ext uri="{FF2B5EF4-FFF2-40B4-BE49-F238E27FC236}">
                <a16:creationId xmlns:a16="http://schemas.microsoft.com/office/drawing/2014/main" id="{640B0FD0-7091-1B38-9633-44364CB4F54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408383" y="3988556"/>
            <a:ext cx="2762250" cy="730888"/>
          </a:xfrm>
          <a:prstGeom prst="rect">
            <a:avLst/>
          </a:prstGeom>
        </p:spPr>
      </p:pic>
      <p:pic>
        <p:nvPicPr>
          <p:cNvPr id="4" name="Picture 3">
            <a:extLst>
              <a:ext uri="{FF2B5EF4-FFF2-40B4-BE49-F238E27FC236}">
                <a16:creationId xmlns:a16="http://schemas.microsoft.com/office/drawing/2014/main" id="{FD5B577F-E841-CC51-7033-999F9FF76364}"/>
              </a:ext>
            </a:extLst>
          </p:cNvPr>
          <p:cNvPicPr>
            <a:picLocks noChangeAspect="1"/>
          </p:cNvPicPr>
          <p:nvPr/>
        </p:nvPicPr>
        <p:blipFill>
          <a:blip r:embed="rId5">
            <a:clrChange>
              <a:clrFrom>
                <a:srgbClr val="FFFFFF"/>
              </a:clrFrom>
              <a:clrTo>
                <a:srgbClr val="FFFFFF">
                  <a:alpha val="0"/>
                </a:srgbClr>
              </a:clrTo>
            </a:clrChange>
          </a:blip>
          <a:stretch>
            <a:fillRect/>
          </a:stretch>
        </p:blipFill>
        <p:spPr>
          <a:xfrm flipH="1">
            <a:off x="1499241" y="4027210"/>
            <a:ext cx="2762250" cy="730888"/>
          </a:xfrm>
          <a:prstGeom prst="rect">
            <a:avLst/>
          </a:prstGeom>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f1bad13-365c-42f3-8509-d9cbe7cfe31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CFA3A8419217B43B3B762CAEF12F602" ma:contentTypeVersion="12" ma:contentTypeDescription="Create a new document." ma:contentTypeScope="" ma:versionID="6559a39f8ca7eba67419ec43b1965c0c">
  <xsd:schema xmlns:xsd="http://www.w3.org/2001/XMLSchema" xmlns:xs="http://www.w3.org/2001/XMLSchema" xmlns:p="http://schemas.microsoft.com/office/2006/metadata/properties" xmlns:ns2="bf1bad13-365c-42f3-8509-d9cbe7cfe311" targetNamespace="http://schemas.microsoft.com/office/2006/metadata/properties" ma:root="true" ma:fieldsID="b0c842c0fd9dcfd7816ac9c140688b4a" ns2:_="">
    <xsd:import namespace="bf1bad13-365c-42f3-8509-d9cbe7cfe311"/>
    <xsd:element name="properties">
      <xsd:complexType>
        <xsd:sequence>
          <xsd:element name="documentManagement">
            <xsd:complexType>
              <xsd:all>
                <xsd:element ref="ns2:MediaServiceMetadata" minOccurs="0"/>
                <xsd:element ref="ns2:MediaServiceFastMetadata" minOccurs="0"/>
                <xsd:element ref="ns2:MediaLengthInSeconds" minOccurs="0"/>
                <xsd:element ref="ns2:lcf76f155ced4ddcb4097134ff3c332f"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1bad13-365c-42f3-8509-d9cbe7cfe3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ea9e9309-7886-47f7-97e2-df2bb631c508"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D0ADB3-F5C7-4153-99A0-A8BFF6FF6421}">
  <ds:schemaRefs>
    <ds:schemaRef ds:uri="http://schemas.microsoft.com/sharepoint/v3/contenttype/forms"/>
  </ds:schemaRefs>
</ds:datastoreItem>
</file>

<file path=customXml/itemProps2.xml><?xml version="1.0" encoding="utf-8"?>
<ds:datastoreItem xmlns:ds="http://schemas.openxmlformats.org/officeDocument/2006/customXml" ds:itemID="{AAD94A30-0AFD-486F-BD93-42B0C723D170}">
  <ds:schemaRefs>
    <ds:schemaRef ds:uri="http://schemas.microsoft.com/office/2006/metadata/properties"/>
    <ds:schemaRef ds:uri="http://schemas.microsoft.com/office/infopath/2007/PartnerControls"/>
    <ds:schemaRef ds:uri="bf1bad13-365c-42f3-8509-d9cbe7cfe311"/>
  </ds:schemaRefs>
</ds:datastoreItem>
</file>

<file path=customXml/itemProps3.xml><?xml version="1.0" encoding="utf-8"?>
<ds:datastoreItem xmlns:ds="http://schemas.openxmlformats.org/officeDocument/2006/customXml" ds:itemID="{0BFB66DA-8E0A-4B68-9CD9-D1A56AD1D4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1bad13-365c-42f3-8509-d9cbe7cfe3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1270</TotalTime>
  <Words>2456</Words>
  <Application>Microsoft Office PowerPoint</Application>
  <PresentationFormat>On-screen Show (16:9)</PresentationFormat>
  <Paragraphs>313</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Noto Sans Symbols</vt:lpstr>
      <vt:lpstr>Century Gothic</vt:lpstr>
      <vt:lpstr>Sue Ellen Francisco</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Faye Attwood</dc:creator>
  <cp:lastModifiedBy>S Bedi</cp:lastModifiedBy>
  <cp:revision>75</cp:revision>
  <dcterms:modified xsi:type="dcterms:W3CDTF">2026-11-04T13:43:45Z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0x0101001CFA3A8419217B43B3B762CAEF12F602</vt:lpwstr>
  </property>
  <property fmtid="{D5CDD505-2E9C-101B-9397-08002B2CF9AE}" pid="3" name="MediaServiceImageTags">
    <vt:lpwstr/>
  </property>
</Properties>
</file>